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6"/>
    <p:sldMasterId id="2147483747" r:id="rId7"/>
    <p:sldMasterId id="2147483760" r:id="rId8"/>
  </p:sldMasterIdLst>
  <p:notesMasterIdLst>
    <p:notesMasterId r:id="rId58"/>
  </p:notesMasterIdLst>
  <p:sldIdLst>
    <p:sldId id="276" r:id="rId9"/>
    <p:sldId id="375" r:id="rId10"/>
    <p:sldId id="258" r:id="rId11"/>
    <p:sldId id="376" r:id="rId12"/>
    <p:sldId id="290" r:id="rId13"/>
    <p:sldId id="280" r:id="rId14"/>
    <p:sldId id="374" r:id="rId15"/>
    <p:sldId id="291" r:id="rId16"/>
    <p:sldId id="292" r:id="rId17"/>
    <p:sldId id="293" r:id="rId18"/>
    <p:sldId id="353" r:id="rId19"/>
    <p:sldId id="356" r:id="rId20"/>
    <p:sldId id="377" r:id="rId21"/>
    <p:sldId id="378" r:id="rId22"/>
    <p:sldId id="308" r:id="rId23"/>
    <p:sldId id="346" r:id="rId24"/>
    <p:sldId id="379" r:id="rId25"/>
    <p:sldId id="380" r:id="rId26"/>
    <p:sldId id="381" r:id="rId27"/>
    <p:sldId id="310" r:id="rId28"/>
    <p:sldId id="382" r:id="rId29"/>
    <p:sldId id="383" r:id="rId30"/>
    <p:sldId id="384" r:id="rId31"/>
    <p:sldId id="339" r:id="rId32"/>
    <p:sldId id="385" r:id="rId33"/>
    <p:sldId id="311" r:id="rId34"/>
    <p:sldId id="312" r:id="rId35"/>
    <p:sldId id="387" r:id="rId36"/>
    <p:sldId id="388" r:id="rId37"/>
    <p:sldId id="386" r:id="rId38"/>
    <p:sldId id="389" r:id="rId39"/>
    <p:sldId id="313" r:id="rId40"/>
    <p:sldId id="342" r:id="rId41"/>
    <p:sldId id="314" r:id="rId42"/>
    <p:sldId id="343" r:id="rId43"/>
    <p:sldId id="344" r:id="rId44"/>
    <p:sldId id="315" r:id="rId45"/>
    <p:sldId id="390" r:id="rId46"/>
    <p:sldId id="316" r:id="rId47"/>
    <p:sldId id="317" r:id="rId48"/>
    <p:sldId id="320" r:id="rId49"/>
    <p:sldId id="321" r:id="rId50"/>
    <p:sldId id="322" r:id="rId51"/>
    <p:sldId id="323" r:id="rId52"/>
    <p:sldId id="324" r:id="rId53"/>
    <p:sldId id="332" r:id="rId54"/>
    <p:sldId id="287" r:id="rId55"/>
    <p:sldId id="391" r:id="rId56"/>
    <p:sldId id="28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41E"/>
    <a:srgbClr val="FF9900"/>
    <a:srgbClr val="004185"/>
    <a:srgbClr val="BA141A"/>
    <a:srgbClr val="0072BC"/>
    <a:srgbClr val="77787B"/>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3" autoAdjust="0"/>
    <p:restoredTop sz="82021" autoAdjust="0"/>
  </p:normalViewPr>
  <p:slideViewPr>
    <p:cSldViewPr snapToGrid="0">
      <p:cViewPr varScale="1">
        <p:scale>
          <a:sx n="95" d="100"/>
          <a:sy n="95" d="100"/>
        </p:scale>
        <p:origin x="912" y="39"/>
      </p:cViewPr>
      <p:guideLst/>
    </p:cSldViewPr>
  </p:slideViewPr>
  <p:notesTextViewPr>
    <p:cViewPr>
      <p:scale>
        <a:sx n="1" d="1"/>
        <a:sy n="1" d="1"/>
      </p:scale>
      <p:origin x="0" y="0"/>
    </p:cViewPr>
  </p:notesTextViewPr>
  <p:sorterViewPr>
    <p:cViewPr varScale="1">
      <p:scale>
        <a:sx n="1" d="1"/>
        <a:sy n="1" d="1"/>
      </p:scale>
      <p:origin x="0" y="-1007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2.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3.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BFDE46-AB79-4A1B-888E-7B51B2130F0B}" type="doc">
      <dgm:prSet loTypeId="urn:microsoft.com/office/officeart/2005/8/layout/hierarchy2" loCatId="hierarchy" qsTypeId="urn:microsoft.com/office/officeart/2005/8/quickstyle/simple1" qsCatId="simple" csTypeId="urn:microsoft.com/office/officeart/2005/8/colors/accent3_2" csCatId="accent3" phldr="1"/>
      <dgm:spPr/>
      <dgm:t>
        <a:bodyPr/>
        <a:lstStyle/>
        <a:p>
          <a:endParaRPr lang="en-US"/>
        </a:p>
      </dgm:t>
    </dgm:pt>
    <dgm:pt modelId="{8AE1093A-3C80-463D-9CCB-5369C35EA61B}">
      <dgm:prSet phldrT="[Text]" custT="1"/>
      <dgm:spPr/>
      <dgm:t>
        <a:bodyPr lIns="91440" tIns="91440" rIns="91440" bIns="91440"/>
        <a:lstStyle/>
        <a:p>
          <a:r>
            <a:rPr lang="en-US" sz="2000" spc="-50" baseline="0" dirty="0">
              <a:gradFill>
                <a:gsLst>
                  <a:gs pos="1250">
                    <a:schemeClr val="tx1"/>
                  </a:gs>
                  <a:gs pos="100000">
                    <a:schemeClr val="tx1"/>
                  </a:gs>
                </a:gsLst>
                <a:lin ang="5400000" scaled="0"/>
              </a:gradFill>
              <a:latin typeface="+mn-lt"/>
            </a:rPr>
            <a:t>Single query </a:t>
          </a:r>
          <a:br>
            <a:rPr lang="en-US" sz="2000" spc="-50" baseline="0" dirty="0">
              <a:gradFill>
                <a:gsLst>
                  <a:gs pos="1250">
                    <a:schemeClr val="tx1"/>
                  </a:gs>
                  <a:gs pos="100000">
                    <a:schemeClr val="tx1"/>
                  </a:gs>
                </a:gsLst>
                <a:lin ang="5400000" scaled="0"/>
              </a:gradFill>
              <a:latin typeface="+mn-lt"/>
            </a:rPr>
          </a:br>
          <a:r>
            <a:rPr lang="en-US" sz="2000" spc="-50" baseline="0" dirty="0">
              <a:gradFill>
                <a:gsLst>
                  <a:gs pos="1250">
                    <a:schemeClr val="tx1"/>
                  </a:gs>
                  <a:gs pos="100000">
                    <a:schemeClr val="tx1"/>
                  </a:gs>
                </a:gsLst>
                <a:lin ang="5400000" scaled="0"/>
              </a:gradFill>
              <a:latin typeface="+mn-lt"/>
            </a:rPr>
            <a:t>fast enough?</a:t>
          </a:r>
        </a:p>
      </dgm:t>
    </dgm:pt>
    <dgm:pt modelId="{423B781B-B56A-4364-9B4B-F58605AF06C0}" type="parTrans" cxnId="{15D6AA71-0705-40D5-B85C-E9BEF48EAA31}">
      <dgm:prSet/>
      <dgm:spPr/>
      <dgm:t>
        <a:bodyPr/>
        <a:lstStyle/>
        <a:p>
          <a:endParaRPr lang="en-US">
            <a:latin typeface="+mj-lt"/>
          </a:endParaRPr>
        </a:p>
      </dgm:t>
    </dgm:pt>
    <dgm:pt modelId="{B0AC26B8-4D45-47E7-ABF6-D7F0755C123A}" type="sibTrans" cxnId="{15D6AA71-0705-40D5-B85C-E9BEF48EAA31}">
      <dgm:prSet/>
      <dgm:spPr/>
      <dgm:t>
        <a:bodyPr/>
        <a:lstStyle/>
        <a:p>
          <a:endParaRPr lang="en-US">
            <a:latin typeface="+mj-lt"/>
          </a:endParaRPr>
        </a:p>
      </dgm:t>
    </dgm:pt>
    <dgm:pt modelId="{BDE34CFD-599C-46F6-8EF5-0331FDF5DC26}">
      <dgm:prSet phldrT="[Text]" custT="1"/>
      <dgm:spPr/>
      <dgm:t>
        <a:bodyPr/>
        <a:lstStyle/>
        <a:p>
          <a:r>
            <a:rPr lang="en-US" sz="2000" spc="-50" baseline="0" dirty="0">
              <a:gradFill>
                <a:gsLst>
                  <a:gs pos="1250">
                    <a:schemeClr val="tx1"/>
                  </a:gs>
                  <a:gs pos="100000">
                    <a:schemeClr val="tx1"/>
                  </a:gs>
                </a:gsLst>
                <a:lin ang="5400000" scaled="0"/>
              </a:gradFill>
              <a:latin typeface="+mn-lt"/>
            </a:rPr>
            <a:t>Yes</a:t>
          </a:r>
        </a:p>
      </dgm:t>
    </dgm:pt>
    <dgm:pt modelId="{4E7A4150-4FA3-4023-9AB5-7026BC98C65A}" type="parTrans" cxnId="{F1962E3E-D4A0-4351-B86E-031F20B5B0E4}">
      <dgm:prSet/>
      <dgm:spPr/>
      <dgm:t>
        <a:bodyPr/>
        <a:lstStyle/>
        <a:p>
          <a:endParaRPr lang="en-US">
            <a:latin typeface="+mj-lt"/>
          </a:endParaRPr>
        </a:p>
      </dgm:t>
    </dgm:pt>
    <dgm:pt modelId="{14A7043D-8376-41F6-B726-2747215DD90E}" type="sibTrans" cxnId="{F1962E3E-D4A0-4351-B86E-031F20B5B0E4}">
      <dgm:prSet/>
      <dgm:spPr/>
      <dgm:t>
        <a:bodyPr/>
        <a:lstStyle/>
        <a:p>
          <a:endParaRPr lang="en-US">
            <a:latin typeface="+mj-lt"/>
          </a:endParaRPr>
        </a:p>
      </dgm:t>
    </dgm:pt>
    <dgm:pt modelId="{B5B0B174-99E2-480A-8DA5-90DA8C3758BD}">
      <dgm:prSet phldrT="[Text]" custT="1"/>
      <dgm:spPr/>
      <dgm:t>
        <a:bodyPr/>
        <a:lstStyle/>
        <a:p>
          <a:pPr>
            <a:spcAft>
              <a:spcPts val="200"/>
            </a:spcAft>
          </a:pPr>
          <a:r>
            <a:rPr lang="en-US" sz="2000" spc="-50" baseline="0" dirty="0">
              <a:gradFill>
                <a:gsLst>
                  <a:gs pos="1250">
                    <a:schemeClr val="tx1"/>
                  </a:gs>
                  <a:gs pos="100000">
                    <a:schemeClr val="tx1"/>
                  </a:gs>
                </a:gsLst>
                <a:lin ang="5400000" scaled="0"/>
              </a:gradFill>
              <a:latin typeface="+mn-lt"/>
            </a:rPr>
            <a:t>Add replicas </a:t>
          </a:r>
          <a:br>
            <a:rPr lang="en-US" sz="2000" spc="-50" baseline="0" dirty="0">
              <a:gradFill>
                <a:gsLst>
                  <a:gs pos="1250">
                    <a:schemeClr val="tx1"/>
                  </a:gs>
                  <a:gs pos="100000">
                    <a:schemeClr val="tx1"/>
                  </a:gs>
                </a:gsLst>
                <a:lin ang="5400000" scaled="0"/>
              </a:gradFill>
              <a:latin typeface="+mn-lt"/>
            </a:rPr>
          </a:br>
          <a:r>
            <a:rPr lang="en-US" sz="2000" spc="-50" baseline="0" dirty="0">
              <a:gradFill>
                <a:gsLst>
                  <a:gs pos="1250">
                    <a:schemeClr val="tx1"/>
                  </a:gs>
                  <a:gs pos="100000">
                    <a:schemeClr val="tx1"/>
                  </a:gs>
                </a:gsLst>
                <a:lin ang="5400000" scaled="0"/>
              </a:gradFill>
              <a:latin typeface="+mn-lt"/>
            </a:rPr>
            <a:t>for QPS</a:t>
          </a:r>
        </a:p>
      </dgm:t>
    </dgm:pt>
    <dgm:pt modelId="{5910389B-49B0-4C44-94F7-B028146A33F3}" type="parTrans" cxnId="{FBE520B0-0AE1-4F86-BA01-EC0785F30BE5}">
      <dgm:prSet/>
      <dgm:spPr/>
      <dgm:t>
        <a:bodyPr/>
        <a:lstStyle/>
        <a:p>
          <a:endParaRPr lang="en-US">
            <a:latin typeface="+mj-lt"/>
          </a:endParaRPr>
        </a:p>
      </dgm:t>
    </dgm:pt>
    <dgm:pt modelId="{D8FC26FF-FC6F-46A0-9213-EA14AB19292E}" type="sibTrans" cxnId="{FBE520B0-0AE1-4F86-BA01-EC0785F30BE5}">
      <dgm:prSet/>
      <dgm:spPr/>
      <dgm:t>
        <a:bodyPr/>
        <a:lstStyle/>
        <a:p>
          <a:endParaRPr lang="en-US">
            <a:latin typeface="+mj-lt"/>
          </a:endParaRPr>
        </a:p>
      </dgm:t>
    </dgm:pt>
    <dgm:pt modelId="{E5C0B11C-DF1A-4425-B048-2247D1A236A2}">
      <dgm:prSet phldrT="[Text]" custT="1"/>
      <dgm:spPr/>
      <dgm:t>
        <a:bodyPr/>
        <a:lstStyle/>
        <a:p>
          <a:r>
            <a:rPr lang="en-US" sz="2000" spc="-50" baseline="0" dirty="0">
              <a:gradFill>
                <a:gsLst>
                  <a:gs pos="1250">
                    <a:schemeClr val="tx1"/>
                  </a:gs>
                  <a:gs pos="100000">
                    <a:schemeClr val="tx1"/>
                  </a:gs>
                </a:gsLst>
                <a:lin ang="5400000" scaled="0"/>
              </a:gradFill>
              <a:latin typeface="+mn-lt"/>
            </a:rPr>
            <a:t>No</a:t>
          </a:r>
        </a:p>
      </dgm:t>
    </dgm:pt>
    <dgm:pt modelId="{5EC03E98-6F26-4280-9BDC-230B1184118F}" type="parTrans" cxnId="{F49A7951-500C-4241-8B42-82A05765E5D0}">
      <dgm:prSet/>
      <dgm:spPr/>
      <dgm:t>
        <a:bodyPr/>
        <a:lstStyle/>
        <a:p>
          <a:endParaRPr lang="en-US">
            <a:latin typeface="+mj-lt"/>
          </a:endParaRPr>
        </a:p>
      </dgm:t>
    </dgm:pt>
    <dgm:pt modelId="{6E64383C-5EDC-4C4A-8DD2-B24233A8214E}" type="sibTrans" cxnId="{F49A7951-500C-4241-8B42-82A05765E5D0}">
      <dgm:prSet/>
      <dgm:spPr/>
      <dgm:t>
        <a:bodyPr/>
        <a:lstStyle/>
        <a:p>
          <a:endParaRPr lang="en-US">
            <a:latin typeface="+mj-lt"/>
          </a:endParaRPr>
        </a:p>
      </dgm:t>
    </dgm:pt>
    <dgm:pt modelId="{C2BEA1FD-5BE9-469A-B755-DDCF83051F38}">
      <dgm:prSet phldrT="[Text]" custT="1"/>
      <dgm:spPr/>
      <dgm:t>
        <a:bodyPr lIns="91440" tIns="91440" rIns="91440" bIns="91440"/>
        <a:lstStyle/>
        <a:p>
          <a:pPr>
            <a:spcAft>
              <a:spcPts val="200"/>
            </a:spcAft>
          </a:pPr>
          <a:r>
            <a:rPr lang="en-US" sz="2000" spc="-50" baseline="0" dirty="0">
              <a:gradFill>
                <a:gsLst>
                  <a:gs pos="1250">
                    <a:schemeClr val="tx1"/>
                  </a:gs>
                  <a:gs pos="100000">
                    <a:schemeClr val="tx1"/>
                  </a:gs>
                </a:gsLst>
                <a:lin ang="5400000" scaled="0"/>
              </a:gradFill>
              <a:latin typeface="+mn-lt"/>
            </a:rPr>
            <a:t>Add partitions </a:t>
          </a:r>
          <a:br>
            <a:rPr lang="en-US" sz="2000" spc="-50" baseline="0" dirty="0">
              <a:gradFill>
                <a:gsLst>
                  <a:gs pos="1250">
                    <a:schemeClr val="tx1"/>
                  </a:gs>
                  <a:gs pos="100000">
                    <a:schemeClr val="tx1"/>
                  </a:gs>
                </a:gsLst>
                <a:lin ang="5400000" scaled="0"/>
              </a:gradFill>
              <a:latin typeface="+mn-lt"/>
            </a:rPr>
          </a:br>
          <a:r>
            <a:rPr lang="en-US" sz="2000" spc="-50" baseline="0" dirty="0">
              <a:gradFill>
                <a:gsLst>
                  <a:gs pos="1250">
                    <a:schemeClr val="tx1"/>
                  </a:gs>
                  <a:gs pos="100000">
                    <a:schemeClr val="tx1"/>
                  </a:gs>
                </a:gsLst>
                <a:lin ang="5400000" scaled="0"/>
              </a:gradFill>
              <a:latin typeface="+mn-lt"/>
            </a:rPr>
            <a:t>to meet single </a:t>
          </a:r>
          <a:br>
            <a:rPr lang="en-US" sz="2000" spc="-50" baseline="0" dirty="0">
              <a:gradFill>
                <a:gsLst>
                  <a:gs pos="1250">
                    <a:schemeClr val="tx1"/>
                  </a:gs>
                  <a:gs pos="100000">
                    <a:schemeClr val="tx1"/>
                  </a:gs>
                </a:gsLst>
                <a:lin ang="5400000" scaled="0"/>
              </a:gradFill>
              <a:latin typeface="+mn-lt"/>
            </a:rPr>
          </a:br>
          <a:r>
            <a:rPr lang="en-US" sz="2000" spc="-50" baseline="0" dirty="0">
              <a:gradFill>
                <a:gsLst>
                  <a:gs pos="1250">
                    <a:schemeClr val="tx1"/>
                  </a:gs>
                  <a:gs pos="100000">
                    <a:schemeClr val="tx1"/>
                  </a:gs>
                </a:gsLst>
                <a:lin ang="5400000" scaled="0"/>
              </a:gradFill>
              <a:latin typeface="+mn-lt"/>
            </a:rPr>
            <a:t>query perf target</a:t>
          </a:r>
        </a:p>
      </dgm:t>
    </dgm:pt>
    <dgm:pt modelId="{F372A26D-572E-4B72-92CF-F4421A1436E9}" type="parTrans" cxnId="{7CB6BA7C-6EDE-4E24-9917-88AA32940E7F}">
      <dgm:prSet/>
      <dgm:spPr/>
      <dgm:t>
        <a:bodyPr/>
        <a:lstStyle/>
        <a:p>
          <a:endParaRPr lang="en-US">
            <a:latin typeface="+mj-lt"/>
          </a:endParaRPr>
        </a:p>
      </dgm:t>
    </dgm:pt>
    <dgm:pt modelId="{AB4F719B-3E7E-42BF-B14C-44B95889847F}" type="sibTrans" cxnId="{7CB6BA7C-6EDE-4E24-9917-88AA32940E7F}">
      <dgm:prSet/>
      <dgm:spPr/>
      <dgm:t>
        <a:bodyPr/>
        <a:lstStyle/>
        <a:p>
          <a:endParaRPr lang="en-US">
            <a:latin typeface="+mj-lt"/>
          </a:endParaRPr>
        </a:p>
      </dgm:t>
    </dgm:pt>
    <dgm:pt modelId="{708A75AC-F6FC-4069-8D1F-66CF98C29EBC}">
      <dgm:prSet phldrT="[Text]" custT="1"/>
      <dgm:spPr/>
      <dgm:t>
        <a:bodyPr/>
        <a:lstStyle/>
        <a:p>
          <a:pPr>
            <a:spcAft>
              <a:spcPts val="200"/>
            </a:spcAft>
          </a:pPr>
          <a:r>
            <a:rPr lang="en-US" sz="2000" spc="-50" baseline="0" dirty="0">
              <a:gradFill>
                <a:gsLst>
                  <a:gs pos="1250">
                    <a:schemeClr val="tx1"/>
                  </a:gs>
                  <a:gs pos="100000">
                    <a:schemeClr val="tx1"/>
                  </a:gs>
                </a:gsLst>
                <a:lin ang="5400000" scaled="0"/>
              </a:gradFill>
              <a:latin typeface="+mn-lt"/>
            </a:rPr>
            <a:t>Add replicas </a:t>
          </a:r>
          <a:br>
            <a:rPr lang="en-US" sz="2000" spc="-50" baseline="0" dirty="0">
              <a:gradFill>
                <a:gsLst>
                  <a:gs pos="1250">
                    <a:schemeClr val="tx1"/>
                  </a:gs>
                  <a:gs pos="100000">
                    <a:schemeClr val="tx1"/>
                  </a:gs>
                </a:gsLst>
                <a:lin ang="5400000" scaled="0"/>
              </a:gradFill>
              <a:latin typeface="+mn-lt"/>
            </a:rPr>
          </a:br>
          <a:r>
            <a:rPr lang="en-US" sz="2000" spc="-50" baseline="0" dirty="0">
              <a:gradFill>
                <a:gsLst>
                  <a:gs pos="1250">
                    <a:schemeClr val="tx1"/>
                  </a:gs>
                  <a:gs pos="100000">
                    <a:schemeClr val="tx1"/>
                  </a:gs>
                </a:gsLst>
                <a:lin ang="5400000" scaled="0"/>
              </a:gradFill>
              <a:latin typeface="+mn-lt"/>
            </a:rPr>
            <a:t>for QPS</a:t>
          </a:r>
        </a:p>
      </dgm:t>
    </dgm:pt>
    <dgm:pt modelId="{B23B9B85-B478-4248-AAAB-4D85CE1969DB}" type="parTrans" cxnId="{98FC6415-6306-45FA-8144-CA511B197601}">
      <dgm:prSet/>
      <dgm:spPr/>
      <dgm:t>
        <a:bodyPr/>
        <a:lstStyle/>
        <a:p>
          <a:endParaRPr lang="en-US">
            <a:latin typeface="+mj-lt"/>
          </a:endParaRPr>
        </a:p>
      </dgm:t>
    </dgm:pt>
    <dgm:pt modelId="{211F0C13-3C0A-4D45-90BE-5191A6FB86EF}" type="sibTrans" cxnId="{98FC6415-6306-45FA-8144-CA511B197601}">
      <dgm:prSet/>
      <dgm:spPr/>
      <dgm:t>
        <a:bodyPr/>
        <a:lstStyle/>
        <a:p>
          <a:endParaRPr lang="en-US">
            <a:latin typeface="+mj-lt"/>
          </a:endParaRPr>
        </a:p>
      </dgm:t>
    </dgm:pt>
    <dgm:pt modelId="{4A817219-1DF9-4D93-BDC8-110C06357440}" type="pres">
      <dgm:prSet presAssocID="{2EBFDE46-AB79-4A1B-888E-7B51B2130F0B}" presName="diagram" presStyleCnt="0">
        <dgm:presLayoutVars>
          <dgm:chPref val="1"/>
          <dgm:dir/>
          <dgm:animOne val="branch"/>
          <dgm:animLvl val="lvl"/>
          <dgm:resizeHandles val="exact"/>
        </dgm:presLayoutVars>
      </dgm:prSet>
      <dgm:spPr/>
    </dgm:pt>
    <dgm:pt modelId="{F93BDDB3-27F8-4D55-9304-5E5CB4B89CB0}" type="pres">
      <dgm:prSet presAssocID="{8AE1093A-3C80-463D-9CCB-5369C35EA61B}" presName="root1" presStyleCnt="0"/>
      <dgm:spPr/>
    </dgm:pt>
    <dgm:pt modelId="{32895B3D-ECC1-4336-8146-B0629C4647E6}" type="pres">
      <dgm:prSet presAssocID="{8AE1093A-3C80-463D-9CCB-5369C35EA61B}" presName="LevelOneTextNode" presStyleLbl="node0" presStyleIdx="0" presStyleCnt="1">
        <dgm:presLayoutVars>
          <dgm:chPref val="3"/>
        </dgm:presLayoutVars>
      </dgm:prSet>
      <dgm:spPr>
        <a:prstGeom prst="rect">
          <a:avLst/>
        </a:prstGeom>
      </dgm:spPr>
    </dgm:pt>
    <dgm:pt modelId="{85C9E749-7CCC-4650-884C-6153A13E50FF}" type="pres">
      <dgm:prSet presAssocID="{8AE1093A-3C80-463D-9CCB-5369C35EA61B}" presName="level2hierChild" presStyleCnt="0"/>
      <dgm:spPr/>
    </dgm:pt>
    <dgm:pt modelId="{C8438934-6322-4D86-A2F1-FAB0DB7656BE}" type="pres">
      <dgm:prSet presAssocID="{4E7A4150-4FA3-4023-9AB5-7026BC98C65A}" presName="conn2-1" presStyleLbl="parChTrans1D2" presStyleIdx="0" presStyleCnt="2"/>
      <dgm:spPr/>
    </dgm:pt>
    <dgm:pt modelId="{D77EB2BE-BEFB-4AF1-8FED-99C6BDA27CE8}" type="pres">
      <dgm:prSet presAssocID="{4E7A4150-4FA3-4023-9AB5-7026BC98C65A}" presName="connTx" presStyleLbl="parChTrans1D2" presStyleIdx="0" presStyleCnt="2"/>
      <dgm:spPr/>
    </dgm:pt>
    <dgm:pt modelId="{B0A39634-326C-4FB5-BCB5-1547E9E9DE61}" type="pres">
      <dgm:prSet presAssocID="{BDE34CFD-599C-46F6-8EF5-0331FDF5DC26}" presName="root2" presStyleCnt="0"/>
      <dgm:spPr/>
    </dgm:pt>
    <dgm:pt modelId="{A73A776F-46EC-4A61-ADBD-AF176514E99D}" type="pres">
      <dgm:prSet presAssocID="{BDE34CFD-599C-46F6-8EF5-0331FDF5DC26}" presName="LevelTwoTextNode" presStyleLbl="node2" presStyleIdx="0" presStyleCnt="2">
        <dgm:presLayoutVars>
          <dgm:chPref val="3"/>
        </dgm:presLayoutVars>
      </dgm:prSet>
      <dgm:spPr>
        <a:prstGeom prst="rect">
          <a:avLst/>
        </a:prstGeom>
      </dgm:spPr>
    </dgm:pt>
    <dgm:pt modelId="{4988EE5D-EF79-40C4-B7C3-E8A067B1C6E7}" type="pres">
      <dgm:prSet presAssocID="{BDE34CFD-599C-46F6-8EF5-0331FDF5DC26}" presName="level3hierChild" presStyleCnt="0"/>
      <dgm:spPr/>
    </dgm:pt>
    <dgm:pt modelId="{C7B64240-55AA-4079-A680-1E859E23B46B}" type="pres">
      <dgm:prSet presAssocID="{5910389B-49B0-4C44-94F7-B028146A33F3}" presName="conn2-1" presStyleLbl="parChTrans1D3" presStyleIdx="0" presStyleCnt="3"/>
      <dgm:spPr/>
    </dgm:pt>
    <dgm:pt modelId="{E502A14A-3218-49F1-A022-FC44D3899B49}" type="pres">
      <dgm:prSet presAssocID="{5910389B-49B0-4C44-94F7-B028146A33F3}" presName="connTx" presStyleLbl="parChTrans1D3" presStyleIdx="0" presStyleCnt="3"/>
      <dgm:spPr/>
    </dgm:pt>
    <dgm:pt modelId="{B120AB0E-1A26-4B8F-A312-9EB8189C6FDB}" type="pres">
      <dgm:prSet presAssocID="{B5B0B174-99E2-480A-8DA5-90DA8C3758BD}" presName="root2" presStyleCnt="0"/>
      <dgm:spPr/>
    </dgm:pt>
    <dgm:pt modelId="{802CCB83-A3E1-4C92-B74A-F36AB9A368D3}" type="pres">
      <dgm:prSet presAssocID="{B5B0B174-99E2-480A-8DA5-90DA8C3758BD}" presName="LevelTwoTextNode" presStyleLbl="node3" presStyleIdx="0" presStyleCnt="3">
        <dgm:presLayoutVars>
          <dgm:chPref val="3"/>
        </dgm:presLayoutVars>
      </dgm:prSet>
      <dgm:spPr>
        <a:prstGeom prst="rect">
          <a:avLst/>
        </a:prstGeom>
      </dgm:spPr>
    </dgm:pt>
    <dgm:pt modelId="{B871A27D-25AE-43B8-B371-02A7DCF5ACAF}" type="pres">
      <dgm:prSet presAssocID="{B5B0B174-99E2-480A-8DA5-90DA8C3758BD}" presName="level3hierChild" presStyleCnt="0"/>
      <dgm:spPr/>
    </dgm:pt>
    <dgm:pt modelId="{E19B66D2-7C70-428C-B68B-287B1F66FCD3}" type="pres">
      <dgm:prSet presAssocID="{5EC03E98-6F26-4280-9BDC-230B1184118F}" presName="conn2-1" presStyleLbl="parChTrans1D2" presStyleIdx="1" presStyleCnt="2"/>
      <dgm:spPr/>
    </dgm:pt>
    <dgm:pt modelId="{B66D1255-9D62-44A0-91DE-A12A08F345A2}" type="pres">
      <dgm:prSet presAssocID="{5EC03E98-6F26-4280-9BDC-230B1184118F}" presName="connTx" presStyleLbl="parChTrans1D2" presStyleIdx="1" presStyleCnt="2"/>
      <dgm:spPr/>
    </dgm:pt>
    <dgm:pt modelId="{403934E4-AAD1-4BA7-ACC4-B51C26C113B4}" type="pres">
      <dgm:prSet presAssocID="{E5C0B11C-DF1A-4425-B048-2247D1A236A2}" presName="root2" presStyleCnt="0"/>
      <dgm:spPr/>
    </dgm:pt>
    <dgm:pt modelId="{04492744-FCCF-48B6-9E26-2880B67974EB}" type="pres">
      <dgm:prSet presAssocID="{E5C0B11C-DF1A-4425-B048-2247D1A236A2}" presName="LevelTwoTextNode" presStyleLbl="node2" presStyleIdx="1" presStyleCnt="2">
        <dgm:presLayoutVars>
          <dgm:chPref val="3"/>
        </dgm:presLayoutVars>
      </dgm:prSet>
      <dgm:spPr>
        <a:prstGeom prst="rect">
          <a:avLst/>
        </a:prstGeom>
      </dgm:spPr>
    </dgm:pt>
    <dgm:pt modelId="{CC1B2223-7160-4ED2-BC0D-7A6F1DCA7415}" type="pres">
      <dgm:prSet presAssocID="{E5C0B11C-DF1A-4425-B048-2247D1A236A2}" presName="level3hierChild" presStyleCnt="0"/>
      <dgm:spPr/>
    </dgm:pt>
    <dgm:pt modelId="{01F2270A-0216-43E9-A04F-87E5642262CD}" type="pres">
      <dgm:prSet presAssocID="{F372A26D-572E-4B72-92CF-F4421A1436E9}" presName="conn2-1" presStyleLbl="parChTrans1D3" presStyleIdx="1" presStyleCnt="3"/>
      <dgm:spPr/>
    </dgm:pt>
    <dgm:pt modelId="{8EF6728F-603B-4043-A30D-ED2CC1A77253}" type="pres">
      <dgm:prSet presAssocID="{F372A26D-572E-4B72-92CF-F4421A1436E9}" presName="connTx" presStyleLbl="parChTrans1D3" presStyleIdx="1" presStyleCnt="3"/>
      <dgm:spPr/>
    </dgm:pt>
    <dgm:pt modelId="{A43F749D-7837-487D-A6E6-4450D65E38EA}" type="pres">
      <dgm:prSet presAssocID="{C2BEA1FD-5BE9-469A-B755-DDCF83051F38}" presName="root2" presStyleCnt="0"/>
      <dgm:spPr/>
    </dgm:pt>
    <dgm:pt modelId="{80A6A23D-18A4-48B5-9273-2EFC998DA441}" type="pres">
      <dgm:prSet presAssocID="{C2BEA1FD-5BE9-469A-B755-DDCF83051F38}" presName="LevelTwoTextNode" presStyleLbl="node3" presStyleIdx="1" presStyleCnt="3">
        <dgm:presLayoutVars>
          <dgm:chPref val="3"/>
        </dgm:presLayoutVars>
      </dgm:prSet>
      <dgm:spPr>
        <a:prstGeom prst="rect">
          <a:avLst/>
        </a:prstGeom>
      </dgm:spPr>
    </dgm:pt>
    <dgm:pt modelId="{70248E71-540B-43B2-AEF3-6674BE3B0059}" type="pres">
      <dgm:prSet presAssocID="{C2BEA1FD-5BE9-469A-B755-DDCF83051F38}" presName="level3hierChild" presStyleCnt="0"/>
      <dgm:spPr/>
    </dgm:pt>
    <dgm:pt modelId="{215ADD69-0812-428B-ACD0-6A1378C9DFA6}" type="pres">
      <dgm:prSet presAssocID="{B23B9B85-B478-4248-AAAB-4D85CE1969DB}" presName="conn2-1" presStyleLbl="parChTrans1D3" presStyleIdx="2" presStyleCnt="3"/>
      <dgm:spPr/>
    </dgm:pt>
    <dgm:pt modelId="{61EBE77A-287F-4342-805D-CB51E6610186}" type="pres">
      <dgm:prSet presAssocID="{B23B9B85-B478-4248-AAAB-4D85CE1969DB}" presName="connTx" presStyleLbl="parChTrans1D3" presStyleIdx="2" presStyleCnt="3"/>
      <dgm:spPr/>
    </dgm:pt>
    <dgm:pt modelId="{38E7C4F0-0960-4C21-9FA2-5263F5EB7445}" type="pres">
      <dgm:prSet presAssocID="{708A75AC-F6FC-4069-8D1F-66CF98C29EBC}" presName="root2" presStyleCnt="0"/>
      <dgm:spPr/>
    </dgm:pt>
    <dgm:pt modelId="{9F136236-B155-43E6-B4BB-FEB1CFE187C9}" type="pres">
      <dgm:prSet presAssocID="{708A75AC-F6FC-4069-8D1F-66CF98C29EBC}" presName="LevelTwoTextNode" presStyleLbl="node3" presStyleIdx="2" presStyleCnt="3">
        <dgm:presLayoutVars>
          <dgm:chPref val="3"/>
        </dgm:presLayoutVars>
      </dgm:prSet>
      <dgm:spPr>
        <a:prstGeom prst="rect">
          <a:avLst/>
        </a:prstGeom>
      </dgm:spPr>
    </dgm:pt>
    <dgm:pt modelId="{4F6970AB-E5FA-41C4-803B-C2369A793E9C}" type="pres">
      <dgm:prSet presAssocID="{708A75AC-F6FC-4069-8D1F-66CF98C29EBC}" presName="level3hierChild" presStyleCnt="0"/>
      <dgm:spPr/>
    </dgm:pt>
  </dgm:ptLst>
  <dgm:cxnLst>
    <dgm:cxn modelId="{7CB6BA7C-6EDE-4E24-9917-88AA32940E7F}" srcId="{E5C0B11C-DF1A-4425-B048-2247D1A236A2}" destId="{C2BEA1FD-5BE9-469A-B755-DDCF83051F38}" srcOrd="0" destOrd="0" parTransId="{F372A26D-572E-4B72-92CF-F4421A1436E9}" sibTransId="{AB4F719B-3E7E-42BF-B14C-44B95889847F}"/>
    <dgm:cxn modelId="{71036E99-DE24-4362-93FD-E2C28A484D3D}" type="presOf" srcId="{708A75AC-F6FC-4069-8D1F-66CF98C29EBC}" destId="{9F136236-B155-43E6-B4BB-FEB1CFE187C9}" srcOrd="0" destOrd="0" presId="urn:microsoft.com/office/officeart/2005/8/layout/hierarchy2"/>
    <dgm:cxn modelId="{8C4EA0EE-BE0F-44E9-9AB7-4C32332CEEF7}" type="presOf" srcId="{B23B9B85-B478-4248-AAAB-4D85CE1969DB}" destId="{215ADD69-0812-428B-ACD0-6A1378C9DFA6}" srcOrd="0" destOrd="0" presId="urn:microsoft.com/office/officeart/2005/8/layout/hierarchy2"/>
    <dgm:cxn modelId="{0605E73F-DD08-44CE-A33A-57125BD8B972}" type="presOf" srcId="{BDE34CFD-599C-46F6-8EF5-0331FDF5DC26}" destId="{A73A776F-46EC-4A61-ADBD-AF176514E99D}" srcOrd="0" destOrd="0" presId="urn:microsoft.com/office/officeart/2005/8/layout/hierarchy2"/>
    <dgm:cxn modelId="{B354333B-F58A-4DBF-9FB6-2FC51694C9DF}" type="presOf" srcId="{4E7A4150-4FA3-4023-9AB5-7026BC98C65A}" destId="{C8438934-6322-4D86-A2F1-FAB0DB7656BE}" srcOrd="0" destOrd="0" presId="urn:microsoft.com/office/officeart/2005/8/layout/hierarchy2"/>
    <dgm:cxn modelId="{B732C850-F336-4AD6-9CF1-7EA52DE81812}" type="presOf" srcId="{5910389B-49B0-4C44-94F7-B028146A33F3}" destId="{C7B64240-55AA-4079-A680-1E859E23B46B}" srcOrd="0" destOrd="0" presId="urn:microsoft.com/office/officeart/2005/8/layout/hierarchy2"/>
    <dgm:cxn modelId="{E26310F0-16EE-4675-B8CB-2C53D3F5CD08}" type="presOf" srcId="{4E7A4150-4FA3-4023-9AB5-7026BC98C65A}" destId="{D77EB2BE-BEFB-4AF1-8FED-99C6BDA27CE8}" srcOrd="1" destOrd="0" presId="urn:microsoft.com/office/officeart/2005/8/layout/hierarchy2"/>
    <dgm:cxn modelId="{A5F8869C-1269-45A5-8692-D032F70F61C5}" type="presOf" srcId="{5910389B-49B0-4C44-94F7-B028146A33F3}" destId="{E502A14A-3218-49F1-A022-FC44D3899B49}" srcOrd="1" destOrd="0" presId="urn:microsoft.com/office/officeart/2005/8/layout/hierarchy2"/>
    <dgm:cxn modelId="{383FD5A6-E4C7-4090-9EEF-1C0468A2FDC9}" type="presOf" srcId="{E5C0B11C-DF1A-4425-B048-2247D1A236A2}" destId="{04492744-FCCF-48B6-9E26-2880B67974EB}" srcOrd="0" destOrd="0" presId="urn:microsoft.com/office/officeart/2005/8/layout/hierarchy2"/>
    <dgm:cxn modelId="{D8BBD85B-5213-4051-9612-79BFC4BDB2E8}" type="presOf" srcId="{F372A26D-572E-4B72-92CF-F4421A1436E9}" destId="{01F2270A-0216-43E9-A04F-87E5642262CD}" srcOrd="0" destOrd="0" presId="urn:microsoft.com/office/officeart/2005/8/layout/hierarchy2"/>
    <dgm:cxn modelId="{88D285E3-3362-4883-A5EA-796E987CC643}" type="presOf" srcId="{5EC03E98-6F26-4280-9BDC-230B1184118F}" destId="{E19B66D2-7C70-428C-B68B-287B1F66FCD3}" srcOrd="0" destOrd="0" presId="urn:microsoft.com/office/officeart/2005/8/layout/hierarchy2"/>
    <dgm:cxn modelId="{5133D034-1FF9-4531-8320-1DC542D77EEE}" type="presOf" srcId="{B5B0B174-99E2-480A-8DA5-90DA8C3758BD}" destId="{802CCB83-A3E1-4C92-B74A-F36AB9A368D3}" srcOrd="0" destOrd="0" presId="urn:microsoft.com/office/officeart/2005/8/layout/hierarchy2"/>
    <dgm:cxn modelId="{BE725498-F0C8-4A8D-BC48-7B2346A1E125}" type="presOf" srcId="{F372A26D-572E-4B72-92CF-F4421A1436E9}" destId="{8EF6728F-603B-4043-A30D-ED2CC1A77253}" srcOrd="1" destOrd="0" presId="urn:microsoft.com/office/officeart/2005/8/layout/hierarchy2"/>
    <dgm:cxn modelId="{70A1D166-B78D-4384-9A35-80FF4305D45C}" type="presOf" srcId="{5EC03E98-6F26-4280-9BDC-230B1184118F}" destId="{B66D1255-9D62-44A0-91DE-A12A08F345A2}" srcOrd="1" destOrd="0" presId="urn:microsoft.com/office/officeart/2005/8/layout/hierarchy2"/>
    <dgm:cxn modelId="{15D6AA71-0705-40D5-B85C-E9BEF48EAA31}" srcId="{2EBFDE46-AB79-4A1B-888E-7B51B2130F0B}" destId="{8AE1093A-3C80-463D-9CCB-5369C35EA61B}" srcOrd="0" destOrd="0" parTransId="{423B781B-B56A-4364-9B4B-F58605AF06C0}" sibTransId="{B0AC26B8-4D45-47E7-ABF6-D7F0755C123A}"/>
    <dgm:cxn modelId="{2B67A62C-DAC7-46AB-AFEC-1BF8F965D0DD}" type="presOf" srcId="{2EBFDE46-AB79-4A1B-888E-7B51B2130F0B}" destId="{4A817219-1DF9-4D93-BDC8-110C06357440}" srcOrd="0" destOrd="0" presId="urn:microsoft.com/office/officeart/2005/8/layout/hierarchy2"/>
    <dgm:cxn modelId="{F1962E3E-D4A0-4351-B86E-031F20B5B0E4}" srcId="{8AE1093A-3C80-463D-9CCB-5369C35EA61B}" destId="{BDE34CFD-599C-46F6-8EF5-0331FDF5DC26}" srcOrd="0" destOrd="0" parTransId="{4E7A4150-4FA3-4023-9AB5-7026BC98C65A}" sibTransId="{14A7043D-8376-41F6-B726-2747215DD90E}"/>
    <dgm:cxn modelId="{F49A7951-500C-4241-8B42-82A05765E5D0}" srcId="{8AE1093A-3C80-463D-9CCB-5369C35EA61B}" destId="{E5C0B11C-DF1A-4425-B048-2247D1A236A2}" srcOrd="1" destOrd="0" parTransId="{5EC03E98-6F26-4280-9BDC-230B1184118F}" sibTransId="{6E64383C-5EDC-4C4A-8DD2-B24233A8214E}"/>
    <dgm:cxn modelId="{57BA1BD8-67D0-48CF-AD64-F411F094ADD9}" type="presOf" srcId="{B23B9B85-B478-4248-AAAB-4D85CE1969DB}" destId="{61EBE77A-287F-4342-805D-CB51E6610186}" srcOrd="1" destOrd="0" presId="urn:microsoft.com/office/officeart/2005/8/layout/hierarchy2"/>
    <dgm:cxn modelId="{E983318B-689E-4016-B5A6-8D478349CCE4}" type="presOf" srcId="{8AE1093A-3C80-463D-9CCB-5369C35EA61B}" destId="{32895B3D-ECC1-4336-8146-B0629C4647E6}" srcOrd="0" destOrd="0" presId="urn:microsoft.com/office/officeart/2005/8/layout/hierarchy2"/>
    <dgm:cxn modelId="{6A5688EA-EFA9-4E2C-8E76-0EE485268C3D}" type="presOf" srcId="{C2BEA1FD-5BE9-469A-B755-DDCF83051F38}" destId="{80A6A23D-18A4-48B5-9273-2EFC998DA441}" srcOrd="0" destOrd="0" presId="urn:microsoft.com/office/officeart/2005/8/layout/hierarchy2"/>
    <dgm:cxn modelId="{FBE520B0-0AE1-4F86-BA01-EC0785F30BE5}" srcId="{BDE34CFD-599C-46F6-8EF5-0331FDF5DC26}" destId="{B5B0B174-99E2-480A-8DA5-90DA8C3758BD}" srcOrd="0" destOrd="0" parTransId="{5910389B-49B0-4C44-94F7-B028146A33F3}" sibTransId="{D8FC26FF-FC6F-46A0-9213-EA14AB19292E}"/>
    <dgm:cxn modelId="{98FC6415-6306-45FA-8144-CA511B197601}" srcId="{E5C0B11C-DF1A-4425-B048-2247D1A236A2}" destId="{708A75AC-F6FC-4069-8D1F-66CF98C29EBC}" srcOrd="1" destOrd="0" parTransId="{B23B9B85-B478-4248-AAAB-4D85CE1969DB}" sibTransId="{211F0C13-3C0A-4D45-90BE-5191A6FB86EF}"/>
    <dgm:cxn modelId="{59E221F0-A573-42C1-A97C-1371F8336590}" type="presParOf" srcId="{4A817219-1DF9-4D93-BDC8-110C06357440}" destId="{F93BDDB3-27F8-4D55-9304-5E5CB4B89CB0}" srcOrd="0" destOrd="0" presId="urn:microsoft.com/office/officeart/2005/8/layout/hierarchy2"/>
    <dgm:cxn modelId="{7CF27251-21AA-4F96-AC85-2686066AAA82}" type="presParOf" srcId="{F93BDDB3-27F8-4D55-9304-5E5CB4B89CB0}" destId="{32895B3D-ECC1-4336-8146-B0629C4647E6}" srcOrd="0" destOrd="0" presId="urn:microsoft.com/office/officeart/2005/8/layout/hierarchy2"/>
    <dgm:cxn modelId="{17FEF326-1E13-4F25-A64B-110F4489AF7F}" type="presParOf" srcId="{F93BDDB3-27F8-4D55-9304-5E5CB4B89CB0}" destId="{85C9E749-7CCC-4650-884C-6153A13E50FF}" srcOrd="1" destOrd="0" presId="urn:microsoft.com/office/officeart/2005/8/layout/hierarchy2"/>
    <dgm:cxn modelId="{3314EC90-CDCA-4368-8532-099B9C19F589}" type="presParOf" srcId="{85C9E749-7CCC-4650-884C-6153A13E50FF}" destId="{C8438934-6322-4D86-A2F1-FAB0DB7656BE}" srcOrd="0" destOrd="0" presId="urn:microsoft.com/office/officeart/2005/8/layout/hierarchy2"/>
    <dgm:cxn modelId="{0F35788E-E1D1-4B68-A3B3-0504701FB04E}" type="presParOf" srcId="{C8438934-6322-4D86-A2F1-FAB0DB7656BE}" destId="{D77EB2BE-BEFB-4AF1-8FED-99C6BDA27CE8}" srcOrd="0" destOrd="0" presId="urn:microsoft.com/office/officeart/2005/8/layout/hierarchy2"/>
    <dgm:cxn modelId="{BB00D627-B044-45E3-A72D-C7538E0C9394}" type="presParOf" srcId="{85C9E749-7CCC-4650-884C-6153A13E50FF}" destId="{B0A39634-326C-4FB5-BCB5-1547E9E9DE61}" srcOrd="1" destOrd="0" presId="urn:microsoft.com/office/officeart/2005/8/layout/hierarchy2"/>
    <dgm:cxn modelId="{9817E106-E5A7-4A8F-9046-88F07DC08445}" type="presParOf" srcId="{B0A39634-326C-4FB5-BCB5-1547E9E9DE61}" destId="{A73A776F-46EC-4A61-ADBD-AF176514E99D}" srcOrd="0" destOrd="0" presId="urn:microsoft.com/office/officeart/2005/8/layout/hierarchy2"/>
    <dgm:cxn modelId="{654DFEC7-7A55-45E2-AAA9-024B070FBEED}" type="presParOf" srcId="{B0A39634-326C-4FB5-BCB5-1547E9E9DE61}" destId="{4988EE5D-EF79-40C4-B7C3-E8A067B1C6E7}" srcOrd="1" destOrd="0" presId="urn:microsoft.com/office/officeart/2005/8/layout/hierarchy2"/>
    <dgm:cxn modelId="{D32DE18C-DCCB-4066-B43F-5E9DEFFECF16}" type="presParOf" srcId="{4988EE5D-EF79-40C4-B7C3-E8A067B1C6E7}" destId="{C7B64240-55AA-4079-A680-1E859E23B46B}" srcOrd="0" destOrd="0" presId="urn:microsoft.com/office/officeart/2005/8/layout/hierarchy2"/>
    <dgm:cxn modelId="{E5C326A9-E338-4203-ABF1-C83AF26E73FF}" type="presParOf" srcId="{C7B64240-55AA-4079-A680-1E859E23B46B}" destId="{E502A14A-3218-49F1-A022-FC44D3899B49}" srcOrd="0" destOrd="0" presId="urn:microsoft.com/office/officeart/2005/8/layout/hierarchy2"/>
    <dgm:cxn modelId="{251BF496-4956-41B5-BF84-06EFA3DCCF97}" type="presParOf" srcId="{4988EE5D-EF79-40C4-B7C3-E8A067B1C6E7}" destId="{B120AB0E-1A26-4B8F-A312-9EB8189C6FDB}" srcOrd="1" destOrd="0" presId="urn:microsoft.com/office/officeart/2005/8/layout/hierarchy2"/>
    <dgm:cxn modelId="{E49283A9-1E9D-4BA7-B768-25313E25571E}" type="presParOf" srcId="{B120AB0E-1A26-4B8F-A312-9EB8189C6FDB}" destId="{802CCB83-A3E1-4C92-B74A-F36AB9A368D3}" srcOrd="0" destOrd="0" presId="urn:microsoft.com/office/officeart/2005/8/layout/hierarchy2"/>
    <dgm:cxn modelId="{F441E7E9-9F4E-4227-9361-81DFC2C2B3AA}" type="presParOf" srcId="{B120AB0E-1A26-4B8F-A312-9EB8189C6FDB}" destId="{B871A27D-25AE-43B8-B371-02A7DCF5ACAF}" srcOrd="1" destOrd="0" presId="urn:microsoft.com/office/officeart/2005/8/layout/hierarchy2"/>
    <dgm:cxn modelId="{BD8245E8-4267-47C0-896B-1FCB22C519A5}" type="presParOf" srcId="{85C9E749-7CCC-4650-884C-6153A13E50FF}" destId="{E19B66D2-7C70-428C-B68B-287B1F66FCD3}" srcOrd="2" destOrd="0" presId="urn:microsoft.com/office/officeart/2005/8/layout/hierarchy2"/>
    <dgm:cxn modelId="{CCABE82C-FC9B-433B-9BF4-57D76DA195B5}" type="presParOf" srcId="{E19B66D2-7C70-428C-B68B-287B1F66FCD3}" destId="{B66D1255-9D62-44A0-91DE-A12A08F345A2}" srcOrd="0" destOrd="0" presId="urn:microsoft.com/office/officeart/2005/8/layout/hierarchy2"/>
    <dgm:cxn modelId="{CFB99246-58C2-4014-9BA5-A28740E0944E}" type="presParOf" srcId="{85C9E749-7CCC-4650-884C-6153A13E50FF}" destId="{403934E4-AAD1-4BA7-ACC4-B51C26C113B4}" srcOrd="3" destOrd="0" presId="urn:microsoft.com/office/officeart/2005/8/layout/hierarchy2"/>
    <dgm:cxn modelId="{84302746-A748-4F6D-8B86-512A918E5759}" type="presParOf" srcId="{403934E4-AAD1-4BA7-ACC4-B51C26C113B4}" destId="{04492744-FCCF-48B6-9E26-2880B67974EB}" srcOrd="0" destOrd="0" presId="urn:microsoft.com/office/officeart/2005/8/layout/hierarchy2"/>
    <dgm:cxn modelId="{8F9642B5-EC2B-42D9-AC3D-1CC971D73887}" type="presParOf" srcId="{403934E4-AAD1-4BA7-ACC4-B51C26C113B4}" destId="{CC1B2223-7160-4ED2-BC0D-7A6F1DCA7415}" srcOrd="1" destOrd="0" presId="urn:microsoft.com/office/officeart/2005/8/layout/hierarchy2"/>
    <dgm:cxn modelId="{9144D825-F868-4AF3-9AFB-4206E9F21480}" type="presParOf" srcId="{CC1B2223-7160-4ED2-BC0D-7A6F1DCA7415}" destId="{01F2270A-0216-43E9-A04F-87E5642262CD}" srcOrd="0" destOrd="0" presId="urn:microsoft.com/office/officeart/2005/8/layout/hierarchy2"/>
    <dgm:cxn modelId="{785DEB7D-8F1E-43E6-8754-BC9F0ECFA24E}" type="presParOf" srcId="{01F2270A-0216-43E9-A04F-87E5642262CD}" destId="{8EF6728F-603B-4043-A30D-ED2CC1A77253}" srcOrd="0" destOrd="0" presId="urn:microsoft.com/office/officeart/2005/8/layout/hierarchy2"/>
    <dgm:cxn modelId="{798EC654-7293-48DF-B8AC-CFC66D10B12C}" type="presParOf" srcId="{CC1B2223-7160-4ED2-BC0D-7A6F1DCA7415}" destId="{A43F749D-7837-487D-A6E6-4450D65E38EA}" srcOrd="1" destOrd="0" presId="urn:microsoft.com/office/officeart/2005/8/layout/hierarchy2"/>
    <dgm:cxn modelId="{101C4F6C-BFA0-43CD-9E38-495BD543573A}" type="presParOf" srcId="{A43F749D-7837-487D-A6E6-4450D65E38EA}" destId="{80A6A23D-18A4-48B5-9273-2EFC998DA441}" srcOrd="0" destOrd="0" presId="urn:microsoft.com/office/officeart/2005/8/layout/hierarchy2"/>
    <dgm:cxn modelId="{5ADDAB3C-BDA7-4E70-8FA7-5A34C3BC437A}" type="presParOf" srcId="{A43F749D-7837-487D-A6E6-4450D65E38EA}" destId="{70248E71-540B-43B2-AEF3-6674BE3B0059}" srcOrd="1" destOrd="0" presId="urn:microsoft.com/office/officeart/2005/8/layout/hierarchy2"/>
    <dgm:cxn modelId="{EB8CAF69-1343-4335-9BD1-3D555A6D1E54}" type="presParOf" srcId="{CC1B2223-7160-4ED2-BC0D-7A6F1DCA7415}" destId="{215ADD69-0812-428B-ACD0-6A1378C9DFA6}" srcOrd="2" destOrd="0" presId="urn:microsoft.com/office/officeart/2005/8/layout/hierarchy2"/>
    <dgm:cxn modelId="{9D33EAEF-6B59-43BF-9533-BED472A6B900}" type="presParOf" srcId="{215ADD69-0812-428B-ACD0-6A1378C9DFA6}" destId="{61EBE77A-287F-4342-805D-CB51E6610186}" srcOrd="0" destOrd="0" presId="urn:microsoft.com/office/officeart/2005/8/layout/hierarchy2"/>
    <dgm:cxn modelId="{7151AED6-FA48-47CA-BD04-E731E8D38927}" type="presParOf" srcId="{CC1B2223-7160-4ED2-BC0D-7A6F1DCA7415}" destId="{38E7C4F0-0960-4C21-9FA2-5263F5EB7445}" srcOrd="3" destOrd="0" presId="urn:microsoft.com/office/officeart/2005/8/layout/hierarchy2"/>
    <dgm:cxn modelId="{443EFD73-A0E0-4184-B350-E2B0CDB360C7}" type="presParOf" srcId="{38E7C4F0-0960-4C21-9FA2-5263F5EB7445}" destId="{9F136236-B155-43E6-B4BB-FEB1CFE187C9}" srcOrd="0" destOrd="0" presId="urn:microsoft.com/office/officeart/2005/8/layout/hierarchy2"/>
    <dgm:cxn modelId="{11BF18CE-263F-4C82-973B-49D49F6630EE}" type="presParOf" srcId="{38E7C4F0-0960-4C21-9FA2-5263F5EB7445}" destId="{4F6970AB-E5FA-41C4-803B-C2369A793E9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895B3D-ECC1-4336-8146-B0629C4647E6}">
      <dsp:nvSpPr>
        <dsp:cNvPr id="0" name=""/>
        <dsp:cNvSpPr/>
      </dsp:nvSpPr>
      <dsp:spPr>
        <a:xfrm>
          <a:off x="4652" y="1764423"/>
          <a:ext cx="2399770" cy="119988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89000">
            <a:lnSpc>
              <a:spcPct val="90000"/>
            </a:lnSpc>
            <a:spcBef>
              <a:spcPct val="0"/>
            </a:spcBef>
            <a:spcAft>
              <a:spcPct val="35000"/>
            </a:spcAft>
            <a:buNone/>
          </a:pPr>
          <a:r>
            <a:rPr lang="en-US" sz="2000" kern="1200" spc="-50" baseline="0" dirty="0">
              <a:gradFill>
                <a:gsLst>
                  <a:gs pos="1250">
                    <a:schemeClr val="tx1"/>
                  </a:gs>
                  <a:gs pos="100000">
                    <a:schemeClr val="tx1"/>
                  </a:gs>
                </a:gsLst>
                <a:lin ang="5400000" scaled="0"/>
              </a:gradFill>
              <a:latin typeface="+mn-lt"/>
            </a:rPr>
            <a:t>Single query </a:t>
          </a:r>
          <a:br>
            <a:rPr lang="en-US" sz="2000" kern="1200" spc="-50" baseline="0" dirty="0">
              <a:gradFill>
                <a:gsLst>
                  <a:gs pos="1250">
                    <a:schemeClr val="tx1"/>
                  </a:gs>
                  <a:gs pos="100000">
                    <a:schemeClr val="tx1"/>
                  </a:gs>
                </a:gsLst>
                <a:lin ang="5400000" scaled="0"/>
              </a:gradFill>
              <a:latin typeface="+mn-lt"/>
            </a:rPr>
          </a:br>
          <a:r>
            <a:rPr lang="en-US" sz="2000" kern="1200" spc="-50" baseline="0" dirty="0">
              <a:gradFill>
                <a:gsLst>
                  <a:gs pos="1250">
                    <a:schemeClr val="tx1"/>
                  </a:gs>
                  <a:gs pos="100000">
                    <a:schemeClr val="tx1"/>
                  </a:gs>
                </a:gsLst>
                <a:lin ang="5400000" scaled="0"/>
              </a:gradFill>
              <a:latin typeface="+mn-lt"/>
            </a:rPr>
            <a:t>fast enough?</a:t>
          </a:r>
        </a:p>
      </dsp:txBody>
      <dsp:txXfrm>
        <a:off x="4652" y="1764423"/>
        <a:ext cx="2399770" cy="1199885"/>
      </dsp:txXfrm>
    </dsp:sp>
    <dsp:sp modelId="{C8438934-6322-4D86-A2F1-FAB0DB7656BE}">
      <dsp:nvSpPr>
        <dsp:cNvPr id="0" name=""/>
        <dsp:cNvSpPr/>
      </dsp:nvSpPr>
      <dsp:spPr>
        <a:xfrm rot="18770822">
          <a:off x="2178607" y="1826986"/>
          <a:ext cx="1411539" cy="39858"/>
        </a:xfrm>
        <a:custGeom>
          <a:avLst/>
          <a:gdLst/>
          <a:ahLst/>
          <a:cxnLst/>
          <a:rect l="0" t="0" r="0" b="0"/>
          <a:pathLst>
            <a:path>
              <a:moveTo>
                <a:pt x="0" y="19929"/>
              </a:moveTo>
              <a:lnTo>
                <a:pt x="1411539" y="1992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2849088" y="1811626"/>
        <a:ext cx="70576" cy="70576"/>
      </dsp:txXfrm>
    </dsp:sp>
    <dsp:sp modelId="{A73A776F-46EC-4A61-ADBD-AF176514E99D}">
      <dsp:nvSpPr>
        <dsp:cNvPr id="0" name=""/>
        <dsp:cNvSpPr/>
      </dsp:nvSpPr>
      <dsp:spPr>
        <a:xfrm>
          <a:off x="3364331" y="729522"/>
          <a:ext cx="2399770" cy="119988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spc="-50" baseline="0" dirty="0">
              <a:gradFill>
                <a:gsLst>
                  <a:gs pos="1250">
                    <a:schemeClr val="tx1"/>
                  </a:gs>
                  <a:gs pos="100000">
                    <a:schemeClr val="tx1"/>
                  </a:gs>
                </a:gsLst>
                <a:lin ang="5400000" scaled="0"/>
              </a:gradFill>
              <a:latin typeface="+mn-lt"/>
            </a:rPr>
            <a:t>Yes</a:t>
          </a:r>
        </a:p>
      </dsp:txBody>
      <dsp:txXfrm>
        <a:off x="3364331" y="729522"/>
        <a:ext cx="2399770" cy="1199885"/>
      </dsp:txXfrm>
    </dsp:sp>
    <dsp:sp modelId="{C7B64240-55AA-4079-A680-1E859E23B46B}">
      <dsp:nvSpPr>
        <dsp:cNvPr id="0" name=""/>
        <dsp:cNvSpPr/>
      </dsp:nvSpPr>
      <dsp:spPr>
        <a:xfrm>
          <a:off x="5764101" y="1309535"/>
          <a:ext cx="959908" cy="39858"/>
        </a:xfrm>
        <a:custGeom>
          <a:avLst/>
          <a:gdLst/>
          <a:ahLst/>
          <a:cxnLst/>
          <a:rect l="0" t="0" r="0" b="0"/>
          <a:pathLst>
            <a:path>
              <a:moveTo>
                <a:pt x="0" y="19929"/>
              </a:moveTo>
              <a:lnTo>
                <a:pt x="959908" y="19929"/>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6220058" y="1305467"/>
        <a:ext cx="47995" cy="47995"/>
      </dsp:txXfrm>
    </dsp:sp>
    <dsp:sp modelId="{802CCB83-A3E1-4C92-B74A-F36AB9A368D3}">
      <dsp:nvSpPr>
        <dsp:cNvPr id="0" name=""/>
        <dsp:cNvSpPr/>
      </dsp:nvSpPr>
      <dsp:spPr>
        <a:xfrm>
          <a:off x="6724009" y="729522"/>
          <a:ext cx="2399770" cy="119988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ts val="200"/>
            </a:spcAft>
            <a:buNone/>
          </a:pPr>
          <a:r>
            <a:rPr lang="en-US" sz="2000" kern="1200" spc="-50" baseline="0" dirty="0">
              <a:gradFill>
                <a:gsLst>
                  <a:gs pos="1250">
                    <a:schemeClr val="tx1"/>
                  </a:gs>
                  <a:gs pos="100000">
                    <a:schemeClr val="tx1"/>
                  </a:gs>
                </a:gsLst>
                <a:lin ang="5400000" scaled="0"/>
              </a:gradFill>
              <a:latin typeface="+mn-lt"/>
            </a:rPr>
            <a:t>Add replicas </a:t>
          </a:r>
          <a:br>
            <a:rPr lang="en-US" sz="2000" kern="1200" spc="-50" baseline="0" dirty="0">
              <a:gradFill>
                <a:gsLst>
                  <a:gs pos="1250">
                    <a:schemeClr val="tx1"/>
                  </a:gs>
                  <a:gs pos="100000">
                    <a:schemeClr val="tx1"/>
                  </a:gs>
                </a:gsLst>
                <a:lin ang="5400000" scaled="0"/>
              </a:gradFill>
              <a:latin typeface="+mn-lt"/>
            </a:rPr>
          </a:br>
          <a:r>
            <a:rPr lang="en-US" sz="2000" kern="1200" spc="-50" baseline="0" dirty="0">
              <a:gradFill>
                <a:gsLst>
                  <a:gs pos="1250">
                    <a:schemeClr val="tx1"/>
                  </a:gs>
                  <a:gs pos="100000">
                    <a:schemeClr val="tx1"/>
                  </a:gs>
                </a:gsLst>
                <a:lin ang="5400000" scaled="0"/>
              </a:gradFill>
              <a:latin typeface="+mn-lt"/>
            </a:rPr>
            <a:t>for QPS</a:t>
          </a:r>
        </a:p>
      </dsp:txBody>
      <dsp:txXfrm>
        <a:off x="6724009" y="729522"/>
        <a:ext cx="2399770" cy="1199885"/>
      </dsp:txXfrm>
    </dsp:sp>
    <dsp:sp modelId="{E19B66D2-7C70-428C-B68B-287B1F66FCD3}">
      <dsp:nvSpPr>
        <dsp:cNvPr id="0" name=""/>
        <dsp:cNvSpPr/>
      </dsp:nvSpPr>
      <dsp:spPr>
        <a:xfrm rot="2829178">
          <a:off x="2178607" y="2861887"/>
          <a:ext cx="1411539" cy="39858"/>
        </a:xfrm>
        <a:custGeom>
          <a:avLst/>
          <a:gdLst/>
          <a:ahLst/>
          <a:cxnLst/>
          <a:rect l="0" t="0" r="0" b="0"/>
          <a:pathLst>
            <a:path>
              <a:moveTo>
                <a:pt x="0" y="19929"/>
              </a:moveTo>
              <a:lnTo>
                <a:pt x="1411539" y="19929"/>
              </a:lnTo>
            </a:path>
          </a:pathLst>
        </a:custGeom>
        <a:noFill/>
        <a:ln w="10795"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2849088" y="2846528"/>
        <a:ext cx="70576" cy="70576"/>
      </dsp:txXfrm>
    </dsp:sp>
    <dsp:sp modelId="{04492744-FCCF-48B6-9E26-2880B67974EB}">
      <dsp:nvSpPr>
        <dsp:cNvPr id="0" name=""/>
        <dsp:cNvSpPr/>
      </dsp:nvSpPr>
      <dsp:spPr>
        <a:xfrm>
          <a:off x="3364331" y="2799324"/>
          <a:ext cx="2399770" cy="119988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spc="-50" baseline="0" dirty="0">
              <a:gradFill>
                <a:gsLst>
                  <a:gs pos="1250">
                    <a:schemeClr val="tx1"/>
                  </a:gs>
                  <a:gs pos="100000">
                    <a:schemeClr val="tx1"/>
                  </a:gs>
                </a:gsLst>
                <a:lin ang="5400000" scaled="0"/>
              </a:gradFill>
              <a:latin typeface="+mn-lt"/>
            </a:rPr>
            <a:t>No</a:t>
          </a:r>
        </a:p>
      </dsp:txBody>
      <dsp:txXfrm>
        <a:off x="3364331" y="2799324"/>
        <a:ext cx="2399770" cy="1199885"/>
      </dsp:txXfrm>
    </dsp:sp>
    <dsp:sp modelId="{01F2270A-0216-43E9-A04F-87E5642262CD}">
      <dsp:nvSpPr>
        <dsp:cNvPr id="0" name=""/>
        <dsp:cNvSpPr/>
      </dsp:nvSpPr>
      <dsp:spPr>
        <a:xfrm rot="19457599">
          <a:off x="5652990" y="3034370"/>
          <a:ext cx="1182130" cy="39858"/>
        </a:xfrm>
        <a:custGeom>
          <a:avLst/>
          <a:gdLst/>
          <a:ahLst/>
          <a:cxnLst/>
          <a:rect l="0" t="0" r="0" b="0"/>
          <a:pathLst>
            <a:path>
              <a:moveTo>
                <a:pt x="0" y="19929"/>
              </a:moveTo>
              <a:lnTo>
                <a:pt x="1182130" y="19929"/>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6214502" y="3024746"/>
        <a:ext cx="59106" cy="59106"/>
      </dsp:txXfrm>
    </dsp:sp>
    <dsp:sp modelId="{80A6A23D-18A4-48B5-9273-2EFC998DA441}">
      <dsp:nvSpPr>
        <dsp:cNvPr id="0" name=""/>
        <dsp:cNvSpPr/>
      </dsp:nvSpPr>
      <dsp:spPr>
        <a:xfrm>
          <a:off x="6724009" y="2109390"/>
          <a:ext cx="2399770" cy="119988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889000">
            <a:lnSpc>
              <a:spcPct val="90000"/>
            </a:lnSpc>
            <a:spcBef>
              <a:spcPct val="0"/>
            </a:spcBef>
            <a:spcAft>
              <a:spcPts val="200"/>
            </a:spcAft>
            <a:buNone/>
          </a:pPr>
          <a:r>
            <a:rPr lang="en-US" sz="2000" kern="1200" spc="-50" baseline="0" dirty="0">
              <a:gradFill>
                <a:gsLst>
                  <a:gs pos="1250">
                    <a:schemeClr val="tx1"/>
                  </a:gs>
                  <a:gs pos="100000">
                    <a:schemeClr val="tx1"/>
                  </a:gs>
                </a:gsLst>
                <a:lin ang="5400000" scaled="0"/>
              </a:gradFill>
              <a:latin typeface="+mn-lt"/>
            </a:rPr>
            <a:t>Add partitions </a:t>
          </a:r>
          <a:br>
            <a:rPr lang="en-US" sz="2000" kern="1200" spc="-50" baseline="0" dirty="0">
              <a:gradFill>
                <a:gsLst>
                  <a:gs pos="1250">
                    <a:schemeClr val="tx1"/>
                  </a:gs>
                  <a:gs pos="100000">
                    <a:schemeClr val="tx1"/>
                  </a:gs>
                </a:gsLst>
                <a:lin ang="5400000" scaled="0"/>
              </a:gradFill>
              <a:latin typeface="+mn-lt"/>
            </a:rPr>
          </a:br>
          <a:r>
            <a:rPr lang="en-US" sz="2000" kern="1200" spc="-50" baseline="0" dirty="0">
              <a:gradFill>
                <a:gsLst>
                  <a:gs pos="1250">
                    <a:schemeClr val="tx1"/>
                  </a:gs>
                  <a:gs pos="100000">
                    <a:schemeClr val="tx1"/>
                  </a:gs>
                </a:gsLst>
                <a:lin ang="5400000" scaled="0"/>
              </a:gradFill>
              <a:latin typeface="+mn-lt"/>
            </a:rPr>
            <a:t>to meet single </a:t>
          </a:r>
          <a:br>
            <a:rPr lang="en-US" sz="2000" kern="1200" spc="-50" baseline="0" dirty="0">
              <a:gradFill>
                <a:gsLst>
                  <a:gs pos="1250">
                    <a:schemeClr val="tx1"/>
                  </a:gs>
                  <a:gs pos="100000">
                    <a:schemeClr val="tx1"/>
                  </a:gs>
                </a:gsLst>
                <a:lin ang="5400000" scaled="0"/>
              </a:gradFill>
              <a:latin typeface="+mn-lt"/>
            </a:rPr>
          </a:br>
          <a:r>
            <a:rPr lang="en-US" sz="2000" kern="1200" spc="-50" baseline="0" dirty="0">
              <a:gradFill>
                <a:gsLst>
                  <a:gs pos="1250">
                    <a:schemeClr val="tx1"/>
                  </a:gs>
                  <a:gs pos="100000">
                    <a:schemeClr val="tx1"/>
                  </a:gs>
                </a:gsLst>
                <a:lin ang="5400000" scaled="0"/>
              </a:gradFill>
              <a:latin typeface="+mn-lt"/>
            </a:rPr>
            <a:t>query perf target</a:t>
          </a:r>
        </a:p>
      </dsp:txBody>
      <dsp:txXfrm>
        <a:off x="6724009" y="2109390"/>
        <a:ext cx="2399770" cy="1199885"/>
      </dsp:txXfrm>
    </dsp:sp>
    <dsp:sp modelId="{215ADD69-0812-428B-ACD0-6A1378C9DFA6}">
      <dsp:nvSpPr>
        <dsp:cNvPr id="0" name=""/>
        <dsp:cNvSpPr/>
      </dsp:nvSpPr>
      <dsp:spPr>
        <a:xfrm rot="2142401">
          <a:off x="5652990" y="3724304"/>
          <a:ext cx="1182130" cy="39858"/>
        </a:xfrm>
        <a:custGeom>
          <a:avLst/>
          <a:gdLst/>
          <a:ahLst/>
          <a:cxnLst/>
          <a:rect l="0" t="0" r="0" b="0"/>
          <a:pathLst>
            <a:path>
              <a:moveTo>
                <a:pt x="0" y="19929"/>
              </a:moveTo>
              <a:lnTo>
                <a:pt x="1182130" y="19929"/>
              </a:lnTo>
            </a:path>
          </a:pathLst>
        </a:custGeom>
        <a:noFill/>
        <a:ln w="10795" cap="flat" cmpd="sng" algn="ctr">
          <a:solidFill>
            <a:schemeClr val="accent3">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6214502" y="3714680"/>
        <a:ext cx="59106" cy="59106"/>
      </dsp:txXfrm>
    </dsp:sp>
    <dsp:sp modelId="{9F136236-B155-43E6-B4BB-FEB1CFE187C9}">
      <dsp:nvSpPr>
        <dsp:cNvPr id="0" name=""/>
        <dsp:cNvSpPr/>
      </dsp:nvSpPr>
      <dsp:spPr>
        <a:xfrm>
          <a:off x="6724009" y="3489258"/>
          <a:ext cx="2399770" cy="1199885"/>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ts val="200"/>
            </a:spcAft>
            <a:buNone/>
          </a:pPr>
          <a:r>
            <a:rPr lang="en-US" sz="2000" kern="1200" spc="-50" baseline="0" dirty="0">
              <a:gradFill>
                <a:gsLst>
                  <a:gs pos="1250">
                    <a:schemeClr val="tx1"/>
                  </a:gs>
                  <a:gs pos="100000">
                    <a:schemeClr val="tx1"/>
                  </a:gs>
                </a:gsLst>
                <a:lin ang="5400000" scaled="0"/>
              </a:gradFill>
              <a:latin typeface="+mn-lt"/>
            </a:rPr>
            <a:t>Add replicas </a:t>
          </a:r>
          <a:br>
            <a:rPr lang="en-US" sz="2000" kern="1200" spc="-50" baseline="0" dirty="0">
              <a:gradFill>
                <a:gsLst>
                  <a:gs pos="1250">
                    <a:schemeClr val="tx1"/>
                  </a:gs>
                  <a:gs pos="100000">
                    <a:schemeClr val="tx1"/>
                  </a:gs>
                </a:gsLst>
                <a:lin ang="5400000" scaled="0"/>
              </a:gradFill>
              <a:latin typeface="+mn-lt"/>
            </a:rPr>
          </a:br>
          <a:r>
            <a:rPr lang="en-US" sz="2000" kern="1200" spc="-50" baseline="0" dirty="0">
              <a:gradFill>
                <a:gsLst>
                  <a:gs pos="1250">
                    <a:schemeClr val="tx1"/>
                  </a:gs>
                  <a:gs pos="100000">
                    <a:schemeClr val="tx1"/>
                  </a:gs>
                </a:gsLst>
                <a:lin ang="5400000" scaled="0"/>
              </a:gradFill>
              <a:latin typeface="+mn-lt"/>
            </a:rPr>
            <a:t>for QPS</a:t>
          </a:r>
        </a:p>
      </dsp:txBody>
      <dsp:txXfrm>
        <a:off x="6724009" y="3489258"/>
        <a:ext cx="2399770" cy="11998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CEA594-18FB-4A9E-ACA0-62D58BD4FE22}" type="datetimeFigureOut">
              <a:rPr lang="en-US" smtClean="0"/>
              <a:t>4/20/2016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59CC0-0852-4B1E-ACEC-5177FEE68D18}" type="slidenum">
              <a:rPr lang="en-US" smtClean="0"/>
              <a:t>‹#›</a:t>
            </a:fld>
            <a:endParaRPr lang="en-US" dirty="0"/>
          </a:p>
        </p:txBody>
      </p:sp>
    </p:spTree>
    <p:extLst>
      <p:ext uri="{BB962C8B-B14F-4D97-AF65-F5344CB8AC3E}">
        <p14:creationId xmlns:p14="http://schemas.microsoft.com/office/powerpoint/2010/main" val="214453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o.microsoft.com/fwlink/?LinkId=509792"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1</a:t>
            </a:fld>
            <a:endParaRPr lang="en-US" dirty="0"/>
          </a:p>
        </p:txBody>
      </p:sp>
    </p:spTree>
    <p:extLst>
      <p:ext uri="{BB962C8B-B14F-4D97-AF65-F5344CB8AC3E}">
        <p14:creationId xmlns:p14="http://schemas.microsoft.com/office/powerpoint/2010/main" val="3973098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https://msdn.microsoft.com/en-us/library/azure/dn798934.aspx</a:t>
            </a:r>
          </a:p>
          <a:p>
            <a:r>
              <a:rPr lang="en-US" b="1" dirty="0">
                <a:effectLst/>
              </a:rPr>
              <a:t>Supported Combinations of Partitions and Replicas</a:t>
            </a:r>
            <a:r>
              <a:rPr lang="en-US" dirty="0">
                <a:effectLst/>
              </a:rPr>
              <a:t> </a:t>
            </a:r>
          </a:p>
          <a:p>
            <a:r>
              <a:rPr lang="en-US" dirty="0">
                <a:effectLst/>
              </a:rPr>
              <a:t>As noted earlier, the effective limit on partitions and replicas is based on the combination of resources you select, while staying within the boundary of 36 search units per service. Resources are allocated in terms of search units. A dedicated Search service starts with one replica and one partition, as one search unit.</a:t>
            </a:r>
          </a:p>
          <a:p>
            <a:r>
              <a:rPr lang="en-US" dirty="0">
                <a:effectLst/>
              </a:rPr>
              <a:t>Additional capacity is calculated as partitions multiplied by replicas, yielding a total number of search units required to support a given configuration.</a:t>
            </a:r>
          </a:p>
          <a:p>
            <a:r>
              <a:rPr lang="en-US" dirty="0">
                <a:effectLst/>
              </a:rPr>
              <a:t>Search units, pricing, and capacity are explained in detail on the Azure web site. See </a:t>
            </a:r>
            <a:r>
              <a:rPr lang="en-US" dirty="0">
                <a:effectLst/>
                <a:hlinkClick r:id="rId3"/>
              </a:rPr>
              <a:t>Pricing Details</a:t>
            </a:r>
            <a:r>
              <a:rPr lang="en-US" dirty="0">
                <a:effectLst/>
              </a:rPr>
              <a:t> for more information.</a:t>
            </a:r>
          </a:p>
          <a:p>
            <a:r>
              <a:rPr lang="en-US" dirty="0">
                <a:effectLst/>
              </a:rPr>
              <a:t>You might have noticed that for dedicated Search, some limits are approximations rather than hard limits. This is especially true for queries-per-second. Variance in QPS can be attributed to numerous factors, such as the fact that some queries are simpler for the Search service to execute than others, allowing a single replica to scale above the expected throughput rate.</a:t>
            </a:r>
          </a:p>
          <a:p>
            <a:endParaRPr lang="en-US" dirty="0">
              <a:effectLst/>
            </a:endParaRPr>
          </a:p>
          <a:p>
            <a:r>
              <a:rPr lang="en-US" b="1" dirty="0">
                <a:effectLst/>
              </a:rPr>
              <a:t>About Replicas</a:t>
            </a:r>
            <a:r>
              <a:rPr lang="en-US" dirty="0">
                <a:effectLst/>
              </a:rPr>
              <a:t> </a:t>
            </a:r>
          </a:p>
          <a:p>
            <a:r>
              <a:rPr lang="en-US" dirty="0">
                <a:effectLst/>
              </a:rPr>
              <a:t>A single Search service can have a maximum of 6 replicas. In the Public Preview, you need at least 3 replicas for high availability. </a:t>
            </a:r>
          </a:p>
          <a:p>
            <a:r>
              <a:rPr lang="en-US" dirty="0">
                <a:effectLst/>
              </a:rPr>
              <a:t>A copy of each index runs on each replica. As you add replicas, additional copies of the index are brought online to support greater query workloads and to load balance the requests over the multiple replicas. If you have multiple indexes, say 6, and 3 replicas, each replica will have a copy of all 6 indexes. </a:t>
            </a:r>
          </a:p>
          <a:p>
            <a:r>
              <a:rPr lang="en-US" dirty="0">
                <a:effectLst/>
              </a:rPr>
              <a:t>As previously noted, there are no quotas on QPS. On average, a replica can service about 15 QPS, but your throughput will be somewhat higher or lower depending on query complexity (faceted queries are more complex) and network latency. Also, it's important to recognize that while adding replicas will definitely add scale and performance, the end result is not strictly linear: adding 3 replicas does not guarantee triple throughput. Query latency is an indicator that additional replicas might be needed.</a:t>
            </a:r>
          </a:p>
          <a:p>
            <a:r>
              <a:rPr lang="en-US" b="1" dirty="0">
                <a:effectLst/>
              </a:rPr>
              <a:t>About Partitions</a:t>
            </a:r>
            <a:r>
              <a:rPr lang="en-US" dirty="0">
                <a:effectLst/>
              </a:rPr>
              <a:t> </a:t>
            </a:r>
          </a:p>
          <a:p>
            <a:r>
              <a:rPr lang="en-US" dirty="0">
                <a:effectLst/>
              </a:rPr>
              <a:t>A single Search service can have a maximum of 12 partitions. Each partition comes with a hard limit of 15 million documents or 25 GB of storage, whichever comes first. If you add partitions, your Search service can load more documents. For example, a service with a single partition that initially stores up to 25 GB of data can store 50 GB when you add a second partition to the service. </a:t>
            </a:r>
          </a:p>
          <a:p>
            <a:endParaRPr lang="en-US" dirty="0">
              <a:effectLst/>
            </a:endParaRPr>
          </a:p>
          <a:p>
            <a:r>
              <a:rPr lang="en-US" dirty="0">
                <a:effectLst/>
              </a:rPr>
              <a:t>The number of partitions you choose must evenly divide into 12 (specifically, 1, 2, 3, 4, 6, 12). This is because Azure Search pre-divides each index into 12 shards so that it can be spread across partitions. For example, if your service has three partitions and you create a new index, each partition will contain 4 shards of the index. How Azure Search shards an index is an implementation detail, subject to change in future release. Although the number is 12 today, you shouldn't expect that number to always be 12 in the future. </a:t>
            </a:r>
          </a:p>
          <a:p>
            <a:endParaRPr lang="en-US" dirty="0">
              <a:effectLst/>
            </a:endParaRPr>
          </a:p>
          <a:p>
            <a:endParaRPr lang="en-US" dirty="0">
              <a:effectLst/>
            </a:endParaRPr>
          </a:p>
          <a:p>
            <a:endParaRPr lang="en-US" dirty="0"/>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12</a:t>
            </a:fld>
            <a:endParaRPr lang="en-US" dirty="0"/>
          </a:p>
        </p:txBody>
      </p:sp>
    </p:spTree>
    <p:extLst>
      <p:ext uri="{BB962C8B-B14F-4D97-AF65-F5344CB8AC3E}">
        <p14:creationId xmlns:p14="http://schemas.microsoft.com/office/powerpoint/2010/main" val="2033248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15</a:t>
            </a:fld>
            <a:endParaRPr lang="en-US" dirty="0"/>
          </a:p>
        </p:txBody>
      </p:sp>
    </p:spTree>
    <p:extLst>
      <p:ext uri="{BB962C8B-B14F-4D97-AF65-F5344CB8AC3E}">
        <p14:creationId xmlns:p14="http://schemas.microsoft.com/office/powerpoint/2010/main" val="49739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17</a:t>
            </a:fld>
            <a:endParaRPr lang="en-US" dirty="0"/>
          </a:p>
        </p:txBody>
      </p:sp>
    </p:spTree>
    <p:extLst>
      <p:ext uri="{BB962C8B-B14F-4D97-AF65-F5344CB8AC3E}">
        <p14:creationId xmlns:p14="http://schemas.microsoft.com/office/powerpoint/2010/main" val="56855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23</a:t>
            </a:fld>
            <a:endParaRPr lang="en-US" dirty="0"/>
          </a:p>
        </p:txBody>
      </p:sp>
    </p:spTree>
    <p:extLst>
      <p:ext uri="{BB962C8B-B14F-4D97-AF65-F5344CB8AC3E}">
        <p14:creationId xmlns:p14="http://schemas.microsoft.com/office/powerpoint/2010/main" val="4147698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 Shirts Index, then show Vehicles Index</a:t>
            </a:r>
          </a:p>
          <a:p>
            <a:endParaRPr lang="en-US" dirty="0"/>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24</a:t>
            </a:fld>
            <a:endParaRPr lang="en-US" dirty="0"/>
          </a:p>
        </p:txBody>
      </p:sp>
    </p:spTree>
    <p:extLst>
      <p:ext uri="{BB962C8B-B14F-4D97-AF65-F5344CB8AC3E}">
        <p14:creationId xmlns:p14="http://schemas.microsoft.com/office/powerpoint/2010/main" val="153422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26</a:t>
            </a:fld>
            <a:endParaRPr lang="en-US" dirty="0"/>
          </a:p>
        </p:txBody>
      </p:sp>
    </p:spTree>
    <p:extLst>
      <p:ext uri="{BB962C8B-B14F-4D97-AF65-F5344CB8AC3E}">
        <p14:creationId xmlns:p14="http://schemas.microsoft.com/office/powerpoint/2010/main" val="3874753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29</a:t>
            </a:fld>
            <a:endParaRPr lang="en-US" dirty="0"/>
          </a:p>
        </p:txBody>
      </p:sp>
    </p:spTree>
    <p:extLst>
      <p:ext uri="{BB962C8B-B14F-4D97-AF65-F5344CB8AC3E}">
        <p14:creationId xmlns:p14="http://schemas.microsoft.com/office/powerpoint/2010/main" val="1685584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Data Creator App, Show SQL Database,</a:t>
            </a:r>
            <a:r>
              <a:rPr lang="en-US" baseline="0" dirty="0"/>
              <a:t> Show Data Indexer Console App</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30</a:t>
            </a:fld>
            <a:endParaRPr lang="en-US" dirty="0"/>
          </a:p>
        </p:txBody>
      </p:sp>
    </p:spTree>
    <p:extLst>
      <p:ext uri="{BB962C8B-B14F-4D97-AF65-F5344CB8AC3E}">
        <p14:creationId xmlns:p14="http://schemas.microsoft.com/office/powerpoint/2010/main" val="1104295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32</a:t>
            </a:fld>
            <a:endParaRPr lang="en-US" dirty="0"/>
          </a:p>
        </p:txBody>
      </p:sp>
    </p:spTree>
    <p:extLst>
      <p:ext uri="{BB962C8B-B14F-4D97-AF65-F5344CB8AC3E}">
        <p14:creationId xmlns:p14="http://schemas.microsoft.com/office/powerpoint/2010/main" val="120382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Full</a:t>
            </a:r>
            <a:r>
              <a:rPr lang="en-US" baseline="0" dirty="0"/>
              <a:t> Index, Scoring Profile, etc. in Portal. Search in portal First, then show web app demos</a:t>
            </a:r>
          </a:p>
          <a:p>
            <a:endParaRPr lang="en-US" dirty="0"/>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38</a:t>
            </a:fld>
            <a:endParaRPr lang="en-US" dirty="0"/>
          </a:p>
        </p:txBody>
      </p:sp>
    </p:spTree>
    <p:extLst>
      <p:ext uri="{BB962C8B-B14F-4D97-AF65-F5344CB8AC3E}">
        <p14:creationId xmlns:p14="http://schemas.microsoft.com/office/powerpoint/2010/main" val="285355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6310073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39</a:t>
            </a:fld>
            <a:endParaRPr lang="en-US" dirty="0"/>
          </a:p>
        </p:txBody>
      </p:sp>
    </p:spTree>
    <p:extLst>
      <p:ext uri="{BB962C8B-B14F-4D97-AF65-F5344CB8AC3E}">
        <p14:creationId xmlns:p14="http://schemas.microsoft.com/office/powerpoint/2010/main" val="2726455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Full</a:t>
            </a:r>
            <a:r>
              <a:rPr lang="en-US" baseline="0" dirty="0"/>
              <a:t> Index, Scoring Profile, etc. in Portal. Search in portal First, then show web app demos</a:t>
            </a:r>
          </a:p>
          <a:p>
            <a:endParaRPr lang="en-US" dirty="0"/>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46</a:t>
            </a:fld>
            <a:endParaRPr lang="en-US" dirty="0"/>
          </a:p>
        </p:txBody>
      </p:sp>
    </p:spTree>
    <p:extLst>
      <p:ext uri="{BB962C8B-B14F-4D97-AF65-F5344CB8AC3E}">
        <p14:creationId xmlns:p14="http://schemas.microsoft.com/office/powerpoint/2010/main" val="1410796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4/20/2016</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4129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this</a:t>
            </a:r>
            <a:r>
              <a:rPr lang="en-US" baseline="0" dirty="0"/>
              <a:t> discussion </a:t>
            </a:r>
            <a:r>
              <a:rPr lang="en-US" dirty="0"/>
              <a:t>at the beginning: why do applications</a:t>
            </a:r>
            <a:r>
              <a:rPr lang="en-US" baseline="0" dirty="0"/>
              <a:t> need search? </a:t>
            </a:r>
          </a:p>
          <a:p>
            <a:endParaRPr lang="en-US" baseline="0" dirty="0"/>
          </a:p>
          <a:p>
            <a:r>
              <a:rPr lang="en-US" baseline="0" dirty="0"/>
              <a:t>Probably because of Bing and other search engines, users have been trained to expect search in all applications. Search is a natural, low friction way to interact with applications where there is lots of data and browsing is a poor alternative for navigating this data. Beyond basic text search capabilities, these same search engines have made us grow accustomed to sophisticated features like auto-complete and instantaneous results.</a:t>
            </a:r>
          </a:p>
          <a:p>
            <a:endParaRPr lang="en-US" baseline="0" dirty="0"/>
          </a:p>
          <a:p>
            <a:r>
              <a:rPr lang="en-US" baseline="0" dirty="0"/>
              <a:t>The problem for application developers is that Search is hard and requires special skills. Standing up a full set of search functionality requires dedicated infrastructure and specialized knowledge that not all organizations have.</a:t>
            </a:r>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3</a:t>
            </a:fld>
            <a:endParaRPr lang="en-US" dirty="0"/>
          </a:p>
        </p:txBody>
      </p:sp>
    </p:spTree>
    <p:extLst>
      <p:ext uri="{BB962C8B-B14F-4D97-AF65-F5344CB8AC3E}">
        <p14:creationId xmlns:p14="http://schemas.microsoft.com/office/powerpoint/2010/main" val="1619740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options do organizations </a:t>
            </a:r>
            <a:r>
              <a:rPr lang="en-US" baseline="0" dirty="0"/>
              <a:t>have if they want to implement Search. We see the search landscape in two broad categories. The first, the manually managed category is the do-it-yourself category. This includes on-premises deployments and search packages running in the cloud in virtual machines. There are a lot of very well respected names in this space including the search functionality built into SharePoint 2013. There is a range of price points represented on the list on the left, but with all of them, they require the specialized skills I mentioned before in order to implement.</a:t>
            </a:r>
          </a:p>
          <a:p>
            <a:endParaRPr lang="en-US" baseline="0" dirty="0"/>
          </a:p>
          <a:p>
            <a:r>
              <a:rPr lang="en-US" baseline="0" dirty="0"/>
              <a:t>On the right, are search services. Of course I’ve put Azure Search at the top of this list. AWS has an offer called CloudSearch which they made a large investment in and relaunched last March. Google App Engine Search does not seem to be a priority for them at this time, but this could change at any point. There are also a number of other search services both established and startups. Searchify and LucidWorks are the most prominent and recognized in the category of search services not run by a major cloud vendor.</a:t>
            </a:r>
          </a:p>
        </p:txBody>
      </p:sp>
      <p:sp>
        <p:nvSpPr>
          <p:cNvPr id="4" name="Slide Number Placeholder 3"/>
          <p:cNvSpPr>
            <a:spLocks noGrp="1"/>
          </p:cNvSpPr>
          <p:nvPr>
            <p:ph type="sldNum" sz="quarter" idx="10"/>
          </p:nvPr>
        </p:nvSpPr>
        <p:spPr/>
        <p:txBody>
          <a:bodyPr/>
          <a:lstStyle/>
          <a:p>
            <a:fld id="{70359CC0-0852-4B1E-ACEC-5177FEE68D18}" type="slidenum">
              <a:rPr lang="en-US" smtClean="0"/>
              <a:t>5</a:t>
            </a:fld>
            <a:endParaRPr lang="en-US" dirty="0"/>
          </a:p>
        </p:txBody>
      </p:sp>
    </p:spTree>
    <p:extLst>
      <p:ext uri="{BB962C8B-B14F-4D97-AF65-F5344CB8AC3E}">
        <p14:creationId xmlns:p14="http://schemas.microsoft.com/office/powerpoint/2010/main" val="211280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Azure Search?</a:t>
            </a:r>
          </a:p>
          <a:p>
            <a:pPr>
              <a:spcAft>
                <a:spcPts val="600"/>
              </a:spcAft>
            </a:pPr>
            <a:r>
              <a:rPr lang="en-US" sz="1200" dirty="0">
                <a:solidFill>
                  <a:srgbClr val="3F3F3F"/>
                </a:solidFill>
                <a:ea typeface="Calibri" panose="020F0502020204030204" pitchFamily="34" charset="0"/>
                <a:cs typeface="Calibri" panose="020F0502020204030204" pitchFamily="34" charset="0"/>
              </a:rPr>
              <a:t>Azure Search is a </a:t>
            </a:r>
            <a:r>
              <a:rPr lang="en-US" sz="1200" dirty="0">
                <a:solidFill>
                  <a:srgbClr val="0070C0"/>
                </a:solidFill>
                <a:ea typeface="Calibri" panose="020F0502020204030204" pitchFamily="34" charset="0"/>
                <a:cs typeface="Calibri" panose="020F0502020204030204" pitchFamily="34" charset="0"/>
              </a:rPr>
              <a:t>fully-managed search solution </a:t>
            </a:r>
            <a:r>
              <a:rPr lang="en-US" sz="1200" dirty="0">
                <a:solidFill>
                  <a:srgbClr val="3F3F3F"/>
                </a:solidFill>
                <a:ea typeface="Calibri" panose="020F0502020204030204" pitchFamily="34" charset="0"/>
                <a:cs typeface="Calibri" panose="020F0502020204030204" pitchFamily="34" charset="0"/>
              </a:rPr>
              <a:t>that allows developers to enable search in web and mobile applications</a:t>
            </a:r>
            <a:r>
              <a:rPr lang="en-US" sz="1200" baseline="0" dirty="0">
                <a:solidFill>
                  <a:srgbClr val="3F3F3F"/>
                </a:solidFill>
                <a:ea typeface="Calibri" panose="020F0502020204030204" pitchFamily="34" charset="0"/>
                <a:cs typeface="Calibri" panose="020F0502020204030204" pitchFamily="34" charset="0"/>
              </a:rPr>
              <a:t> by </a:t>
            </a:r>
            <a:r>
              <a:rPr lang="en-US" sz="1200" dirty="0">
                <a:solidFill>
                  <a:srgbClr val="3F3F3F"/>
                </a:solidFill>
                <a:ea typeface="Calibri" panose="020F0502020204030204" pitchFamily="34" charset="0"/>
                <a:cs typeface="Calibri" panose="020F0502020204030204" pitchFamily="34" charset="0"/>
              </a:rPr>
              <a:t>embedding a sophisticated search experience into these applications </a:t>
            </a:r>
            <a:r>
              <a:rPr lang="en-US" sz="1200" dirty="0">
                <a:solidFill>
                  <a:srgbClr val="0070C0"/>
                </a:solidFill>
                <a:ea typeface="Calibri" panose="020F0502020204030204" pitchFamily="34" charset="0"/>
                <a:cs typeface="Calibri" panose="020F0502020204030204" pitchFamily="34" charset="0"/>
              </a:rPr>
              <a:t>without having to worry</a:t>
            </a:r>
            <a:r>
              <a:rPr lang="en-US" sz="1200"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200" dirty="0">
              <a:solidFill>
                <a:srgbClr val="0071BC"/>
              </a:solidFill>
            </a:endParaRPr>
          </a:p>
          <a:p>
            <a:endParaRPr lang="en-US" baseline="0" dirty="0"/>
          </a:p>
          <a:p>
            <a:r>
              <a:rPr lang="en-US" baseline="0" dirty="0"/>
              <a:t>There are three main points to Azure Search.</a:t>
            </a:r>
          </a:p>
          <a:p>
            <a:pPr marL="226451" indent="-226451">
              <a:buAutoNum type="arabicPeriod"/>
            </a:pPr>
            <a:r>
              <a:rPr lang="en-US" baseline="0" dirty="0"/>
              <a:t>First, Azure Search enables developers to Surface their application’s data – We provide all the features you would expect from sophisticated search solutions and provide reliable guaranteed performance on top of that. The tunable ranking models built into Search allow developers to tie search results to their business objectives by promoting results that they want to show up. For example, if you have an ecommerce site, you would want high margin items to come up higher in the search results than low margin items.</a:t>
            </a:r>
          </a:p>
          <a:p>
            <a:pPr marL="226451" indent="-226451">
              <a:buAutoNum type="arabicPeriod"/>
            </a:pPr>
            <a:endParaRPr lang="en-US" baseline="0" dirty="0"/>
          </a:p>
          <a:p>
            <a:pPr marL="226451" indent="-226451">
              <a:buAutoNum type="arabicPeriod"/>
            </a:pPr>
            <a:r>
              <a:rPr lang="en-US" baseline="0" dirty="0"/>
              <a:t>Second, Azure Search reduces complexity. It’s a fully managed service so we’re removing the need to worry about corrupt indexes, managing and upgrading hardware, and scaling out. You can easily scale out Azure Search to handle additional storage or throughput when that’s called for by business conditions such as during peak shopping season or if your app is featured in the news and traffic increases dramatically.</a:t>
            </a:r>
          </a:p>
          <a:p>
            <a:pPr marL="226451" indent="-226451">
              <a:buAutoNum type="arabicPeriod"/>
            </a:pPr>
            <a:endParaRPr lang="en-US" baseline="0" dirty="0"/>
          </a:p>
          <a:p>
            <a:pPr marL="226451" indent="-226451">
              <a:buAutoNum type="arabicPeriod"/>
            </a:pPr>
            <a:r>
              <a:rPr lang="en-US" baseline="0" dirty="0"/>
              <a:t>Third, Azure Search allows developers to move quickly with confidence. As the name implies, Azure Search runs on Azure. It’s available in the new Preview Portal which is all about being able to get up and running quickly and having lots of complementary services nearby. Also, you control Search using an API which makes it easy and familiar to manage.</a:t>
            </a:r>
          </a:p>
          <a:p>
            <a:pPr marL="226451" indent="-226451">
              <a:buAutoNum type="arabicPeriod"/>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benefits all support the claim that Azure Search is p</a:t>
            </a:r>
            <a:r>
              <a:rPr lang="en-US" sz="1200" dirty="0">
                <a:solidFill>
                  <a:srgbClr val="3F3F3F"/>
                </a:solidFill>
              </a:rPr>
              <a:t>erfect for </a:t>
            </a:r>
            <a:r>
              <a:rPr lang="en-US" sz="1200" dirty="0">
                <a:solidFill>
                  <a:srgbClr val="0070C0"/>
                </a:solidFill>
                <a:ea typeface="Calibri" panose="020F0502020204030204" pitchFamily="34" charset="0"/>
                <a:cs typeface="Calibri" panose="020F0502020204030204" pitchFamily="34" charset="0"/>
              </a:rPr>
              <a:t>enterprise cloud developers, cloud software vendors, and cloud architects </a:t>
            </a:r>
            <a:r>
              <a:rPr lang="en-US" sz="1200" dirty="0">
                <a:solidFill>
                  <a:srgbClr val="3F3F3F"/>
                </a:solidFill>
              </a:rPr>
              <a:t>who need </a:t>
            </a:r>
            <a:r>
              <a:rPr lang="en-US" dirty="0">
                <a:solidFill>
                  <a:srgbClr val="000000"/>
                </a:solidFill>
              </a:rPr>
              <a:t>a fully-managed search solution.</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804130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8</a:t>
            </a:fld>
            <a:endParaRPr lang="en-US" dirty="0"/>
          </a:p>
        </p:txBody>
      </p:sp>
    </p:spTree>
    <p:extLst>
      <p:ext uri="{BB962C8B-B14F-4D97-AF65-F5344CB8AC3E}">
        <p14:creationId xmlns:p14="http://schemas.microsoft.com/office/powerpoint/2010/main" val="224173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lvl="4"/>
            <a:r>
              <a:rPr lang="en-US" sz="1200" kern="1200" dirty="0">
                <a:solidFill>
                  <a:schemeClr val="tx1"/>
                </a:solidFill>
                <a:effectLst/>
                <a:latin typeface="+mn-lt"/>
                <a:ea typeface="+mn-ea"/>
                <a:cs typeface="+mn-cs"/>
              </a:rPr>
              <a:t>User generated content, social applications </a:t>
            </a:r>
          </a:p>
          <a:p>
            <a:pPr lvl="5"/>
            <a:r>
              <a:rPr lang="en-US" sz="1200" kern="1200" dirty="0">
                <a:solidFill>
                  <a:schemeClr val="tx1"/>
                </a:solidFill>
                <a:effectLst/>
                <a:latin typeface="+mn-lt"/>
                <a:ea typeface="+mn-ea"/>
                <a:cs typeface="+mn-cs"/>
              </a:rPr>
              <a:t>“Consumer-facing photo sharing site” </a:t>
            </a:r>
          </a:p>
          <a:p>
            <a:pPr lvl="5"/>
            <a:r>
              <a:rPr lang="en-US" sz="1200" kern="1200" dirty="0">
                <a:solidFill>
                  <a:schemeClr val="tx1"/>
                </a:solidFill>
                <a:effectLst/>
                <a:latin typeface="+mn-lt"/>
                <a:ea typeface="+mn-ea"/>
                <a:cs typeface="+mn-cs"/>
              </a:rPr>
              <a:t>Why?</a:t>
            </a:r>
          </a:p>
          <a:p>
            <a:pPr lvl="6"/>
            <a:r>
              <a:rPr lang="en-US" sz="1200" kern="1200" dirty="0">
                <a:solidFill>
                  <a:schemeClr val="tx1"/>
                </a:solidFill>
                <a:effectLst/>
                <a:latin typeface="+mn-lt"/>
                <a:ea typeface="+mn-ea"/>
                <a:cs typeface="+mn-cs"/>
              </a:rPr>
              <a:t>Geo-spatial search </a:t>
            </a:r>
          </a:p>
          <a:p>
            <a:pPr lvl="6"/>
            <a:r>
              <a:rPr lang="en-US" sz="1200" kern="1200" dirty="0">
                <a:solidFill>
                  <a:schemeClr val="tx1"/>
                </a:solidFill>
                <a:effectLst/>
                <a:latin typeface="+mn-lt"/>
                <a:ea typeface="+mn-ea"/>
                <a:cs typeface="+mn-cs"/>
              </a:rPr>
              <a:t>High document volume </a:t>
            </a:r>
          </a:p>
          <a:p>
            <a:pPr lvl="6"/>
            <a:r>
              <a:rPr lang="en-US" sz="1200" kern="1200" dirty="0">
                <a:solidFill>
                  <a:schemeClr val="tx1"/>
                </a:solidFill>
                <a:effectLst/>
                <a:latin typeface="+mn-lt"/>
                <a:ea typeface="+mn-ea"/>
                <a:cs typeface="+mn-cs"/>
              </a:rPr>
              <a:t>High indexing rate </a:t>
            </a:r>
          </a:p>
          <a:p>
            <a:pPr lvl="5"/>
            <a:r>
              <a:rPr lang="en-US" sz="1200" kern="1200" dirty="0">
                <a:solidFill>
                  <a:schemeClr val="tx1"/>
                </a:solidFill>
                <a:effectLst/>
                <a:latin typeface="+mn-lt"/>
                <a:ea typeface="+mn-ea"/>
                <a:cs typeface="+mn-cs"/>
              </a:rPr>
              <a:t>How?</a:t>
            </a:r>
          </a:p>
          <a:p>
            <a:pPr lvl="6"/>
            <a:r>
              <a:rPr lang="en-US" sz="1200" kern="1200" dirty="0">
                <a:solidFill>
                  <a:schemeClr val="tx1"/>
                </a:solidFill>
                <a:effectLst/>
                <a:latin typeface="+mn-lt"/>
                <a:ea typeface="+mn-ea"/>
                <a:cs typeface="+mn-cs"/>
              </a:rPr>
              <a:t>Scoring profiles, suggestions, user-friendly operators (+, -, *, “”, etc.) </a:t>
            </a:r>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9</a:t>
            </a:fld>
            <a:endParaRPr lang="en-US" dirty="0"/>
          </a:p>
        </p:txBody>
      </p:sp>
    </p:spTree>
    <p:extLst>
      <p:ext uri="{BB962C8B-B14F-4D97-AF65-F5344CB8AC3E}">
        <p14:creationId xmlns:p14="http://schemas.microsoft.com/office/powerpoint/2010/main" val="297778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ffectLst/>
            </a:endParaRPr>
          </a:p>
          <a:p>
            <a:pPr lvl="4"/>
            <a:r>
              <a:rPr lang="en-US" sz="1200" kern="1200" dirty="0">
                <a:solidFill>
                  <a:schemeClr val="tx1"/>
                </a:solidFill>
                <a:effectLst/>
                <a:latin typeface="+mn-lt"/>
                <a:ea typeface="+mn-ea"/>
                <a:cs typeface="+mn-cs"/>
              </a:rPr>
              <a:t>Line-of-business applications </a:t>
            </a:r>
          </a:p>
          <a:p>
            <a:pPr lvl="5"/>
            <a:r>
              <a:rPr lang="en-US" sz="1200" kern="1200" dirty="0">
                <a:solidFill>
                  <a:schemeClr val="tx1"/>
                </a:solidFill>
                <a:effectLst/>
                <a:latin typeface="+mn-lt"/>
                <a:ea typeface="+mn-ea"/>
                <a:cs typeface="+mn-cs"/>
              </a:rPr>
              <a:t>“HR app” </a:t>
            </a:r>
          </a:p>
          <a:p>
            <a:pPr lvl="5"/>
            <a:r>
              <a:rPr lang="en-US" sz="1200" kern="1200" dirty="0">
                <a:solidFill>
                  <a:schemeClr val="tx1"/>
                </a:solidFill>
                <a:effectLst/>
                <a:latin typeface="+mn-lt"/>
                <a:ea typeface="+mn-ea"/>
                <a:cs typeface="+mn-cs"/>
              </a:rPr>
              <a:t>Why?</a:t>
            </a:r>
          </a:p>
          <a:p>
            <a:pPr lvl="6"/>
            <a:r>
              <a:rPr lang="en-US" sz="1200" kern="1200" dirty="0">
                <a:solidFill>
                  <a:schemeClr val="tx1"/>
                </a:solidFill>
                <a:effectLst/>
                <a:latin typeface="+mn-lt"/>
                <a:ea typeface="+mn-ea"/>
                <a:cs typeface="+mn-cs"/>
              </a:rPr>
              <a:t>High document count </a:t>
            </a:r>
          </a:p>
          <a:p>
            <a:pPr lvl="6"/>
            <a:r>
              <a:rPr lang="en-US" sz="1200" kern="1200" dirty="0">
                <a:solidFill>
                  <a:schemeClr val="tx1"/>
                </a:solidFill>
                <a:effectLst/>
                <a:latin typeface="+mn-lt"/>
                <a:ea typeface="+mn-ea"/>
                <a:cs typeface="+mn-cs"/>
              </a:rPr>
              <a:t>Structured, heterogeneous data</a:t>
            </a:r>
          </a:p>
          <a:p>
            <a:pPr lvl="5"/>
            <a:r>
              <a:rPr lang="en-US" sz="1200" kern="1200" dirty="0">
                <a:solidFill>
                  <a:schemeClr val="tx1"/>
                </a:solidFill>
                <a:effectLst/>
                <a:latin typeface="+mn-lt"/>
                <a:ea typeface="+mn-ea"/>
                <a:cs typeface="+mn-cs"/>
              </a:rPr>
              <a:t>How?</a:t>
            </a:r>
          </a:p>
          <a:p>
            <a:pPr lvl="6"/>
            <a:r>
              <a:rPr lang="en-US" sz="1200" kern="1200" dirty="0">
                <a:solidFill>
                  <a:schemeClr val="tx1"/>
                </a:solidFill>
                <a:effectLst/>
                <a:latin typeface="+mn-lt"/>
                <a:ea typeface="+mn-ea"/>
                <a:cs typeface="+mn-cs"/>
              </a:rPr>
              <a:t>Spelling correction, suggestions,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user-friendly operators (+, -, *, “”, etc.) </a:t>
            </a:r>
          </a:p>
          <a:p>
            <a:endParaRPr lang="en-US" dirty="0"/>
          </a:p>
        </p:txBody>
      </p:sp>
      <p:sp>
        <p:nvSpPr>
          <p:cNvPr id="4" name="Slide Number Placeholder 3"/>
          <p:cNvSpPr>
            <a:spLocks noGrp="1"/>
          </p:cNvSpPr>
          <p:nvPr>
            <p:ph type="sldNum" sz="quarter" idx="10"/>
          </p:nvPr>
        </p:nvSpPr>
        <p:spPr/>
        <p:txBody>
          <a:bodyPr/>
          <a:lstStyle/>
          <a:p>
            <a:fld id="{70359CC0-0852-4B1E-ACEC-5177FEE68D18}" type="slidenum">
              <a:rPr lang="en-US" smtClean="0"/>
              <a:t>10</a:t>
            </a:fld>
            <a:endParaRPr lang="en-US" dirty="0"/>
          </a:p>
        </p:txBody>
      </p:sp>
    </p:spTree>
    <p:extLst>
      <p:ext uri="{BB962C8B-B14F-4D97-AF65-F5344CB8AC3E}">
        <p14:creationId xmlns:p14="http://schemas.microsoft.com/office/powerpoint/2010/main" val="428322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Segoe UI Light" panose="020B0502040204020203" pitchFamily="34" charset="0"/>
                <a:cs typeface="Segoe UI Light" panose="020B0502040204020203" pitchFamily="34" charset="0"/>
              </a:rPr>
              <a:t>Search is sold in combinable</a:t>
            </a:r>
            <a:r>
              <a:rPr lang="en-US" baseline="0" dirty="0">
                <a:latin typeface="Segoe UI Light" panose="020B0502040204020203" pitchFamily="34" charset="0"/>
                <a:cs typeface="Segoe UI Light" panose="020B0502040204020203" pitchFamily="34" charset="0"/>
              </a:rPr>
              <a:t> units where each unit contains storage for about 15MM documents and throughput of 15 queries per second. These numbers are based on benchmarks so actual performance may vary slightly. </a:t>
            </a:r>
          </a:p>
          <a:p>
            <a:pPr marL="0" indent="0">
              <a:buNone/>
            </a:pPr>
            <a:endParaRPr lang="en-US" baseline="0" dirty="0">
              <a:latin typeface="Segoe UI Light" panose="020B0502040204020203" pitchFamily="34" charset="0"/>
              <a:cs typeface="Segoe UI Light" panose="020B0502040204020203" pitchFamily="34" charset="0"/>
            </a:endParaRPr>
          </a:p>
          <a:p>
            <a:pPr marL="0" indent="0">
              <a:buNone/>
            </a:pPr>
            <a:r>
              <a:rPr lang="en-US" baseline="0" dirty="0">
                <a:latin typeface="Segoe UI Light" panose="020B0502040204020203" pitchFamily="34" charset="0"/>
                <a:cs typeface="Segoe UI Light" panose="020B0502040204020203" pitchFamily="34" charset="0"/>
              </a:rPr>
              <a:t>Customers control the availability-cost trade-off by choosing to use more or less units as replicas. By adding additional replicas, they can enable high availability or increase the throughput of their search service. They can also add additional units as partitions as the index contains more and more data. One interesting note is that unlike other search services out there, we don’t charge for additional indexes.</a:t>
            </a:r>
          </a:p>
          <a:p>
            <a:pPr marL="0" indent="0">
              <a:buNone/>
            </a:pPr>
            <a:endParaRPr lang="en-US" baseline="0" dirty="0">
              <a:latin typeface="Segoe UI Light" panose="020B0502040204020203" pitchFamily="34" charset="0"/>
              <a:cs typeface="Segoe UI Light" panose="020B0502040204020203" pitchFamily="34" charset="0"/>
            </a:endParaRPr>
          </a:p>
          <a:p>
            <a:pPr marL="0" indent="0">
              <a:buNone/>
            </a:pPr>
            <a:r>
              <a:rPr lang="en-US" baseline="0" dirty="0">
                <a:latin typeface="Segoe UI Light" panose="020B0502040204020203" pitchFamily="34" charset="0"/>
                <a:cs typeface="Segoe UI Light" panose="020B0502040204020203" pitchFamily="34" charset="0"/>
              </a:rPr>
              <a:t>Each search unit costs $125 for preview and they must be stacked in rectangular arrangements. So, for example, you can have a 1 or 2 or 4 or 9 unit service, but not a 5 unit service. This price is quite cost competitive against the competitors I mentioned earlier, but we’ll also have a free tier that is resource constrained to encourage developers to try out the service. For really large search needs, we have a call us button on the website so for large customers we can provision some beefier infrastructure on the back end that has the same characteristics as the standard search unit, just more of it. It’s not inconceivable for a large ecommerce site for example to spend upwards of 1 million dollars per year on Search so Azure Search and we can definitely support these large use cases.</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To summarize, there are three</a:t>
            </a:r>
            <a:r>
              <a:rPr lang="en-US" baseline="0" dirty="0">
                <a:latin typeface="Segoe UI Light" panose="020B0502040204020203" pitchFamily="34" charset="0"/>
                <a:cs typeface="Segoe UI Light" panose="020B0502040204020203" pitchFamily="34" charset="0"/>
              </a:rPr>
              <a:t> </a:t>
            </a:r>
            <a:r>
              <a:rPr lang="en-US" dirty="0">
                <a:latin typeface="Segoe UI Light" panose="020B0502040204020203" pitchFamily="34" charset="0"/>
                <a:cs typeface="Segoe UI Light" panose="020B0502040204020203" pitchFamily="34" charset="0"/>
              </a:rPr>
              <a:t>points to make around the business</a:t>
            </a:r>
            <a:r>
              <a:rPr lang="en-US" baseline="0" dirty="0">
                <a:latin typeface="Segoe UI Light" panose="020B0502040204020203" pitchFamily="34" charset="0"/>
                <a:cs typeface="Segoe UI Light" panose="020B0502040204020203" pitchFamily="34" charset="0"/>
              </a:rPr>
              <a:t> model – operations, scalability, availability</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The first</a:t>
            </a:r>
            <a:r>
              <a:rPr lang="en-US" baseline="0" dirty="0">
                <a:latin typeface="Segoe UI Light" panose="020B0502040204020203" pitchFamily="34" charset="0"/>
                <a:cs typeface="Segoe UI Light" panose="020B0502040204020203" pitchFamily="34" charset="0"/>
              </a:rPr>
              <a:t> point is O</a:t>
            </a:r>
            <a:r>
              <a:rPr lang="en-US" dirty="0">
                <a:latin typeface="Segoe UI Light" panose="020B0502040204020203" pitchFamily="34" charset="0"/>
                <a:cs typeface="Segoe UI Light" panose="020B0502040204020203" pitchFamily="34" charset="0"/>
              </a:rPr>
              <a:t>perations.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Search is a fully managed service so software updates, network failures, backups, etc.</a:t>
            </a:r>
            <a:r>
              <a:rPr lang="en-US" baseline="0" dirty="0">
                <a:latin typeface="Segoe UI Light" panose="020B0502040204020203" pitchFamily="34" charset="0"/>
                <a:cs typeface="Segoe UI Light" panose="020B0502040204020203" pitchFamily="34" charset="0"/>
              </a:rPr>
              <a:t> are handled for the customer.</a:t>
            </a:r>
            <a:endParaRPr lang="en-US" dirty="0">
              <a:latin typeface="Segoe UI Light" panose="020B0502040204020203" pitchFamily="34" charset="0"/>
              <a:cs typeface="Segoe UI Light" panose="020B0502040204020203" pitchFamily="34" charset="0"/>
            </a:endParaRPr>
          </a:p>
          <a:p>
            <a:pPr marL="0" indent="0">
              <a:buNone/>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The</a:t>
            </a:r>
            <a:r>
              <a:rPr lang="en-US" baseline="0" dirty="0">
                <a:latin typeface="Segoe UI Light" panose="020B0502040204020203" pitchFamily="34" charset="0"/>
                <a:cs typeface="Segoe UI Light" panose="020B0502040204020203" pitchFamily="34" charset="0"/>
              </a:rPr>
              <a:t> second point is S</a:t>
            </a:r>
            <a:r>
              <a:rPr lang="en-US" dirty="0">
                <a:latin typeface="Segoe UI Light" panose="020B0502040204020203" pitchFamily="34" charset="0"/>
                <a:cs typeface="Segoe UI Light" panose="020B0502040204020203" pitchFamily="34" charset="0"/>
              </a:rPr>
              <a:t>calability</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The service is offered in stackable search units and additional</a:t>
            </a:r>
            <a:r>
              <a:rPr lang="en-US" baseline="0" dirty="0">
                <a:latin typeface="Segoe UI Light" panose="020B0502040204020203" pitchFamily="34" charset="0"/>
                <a:cs typeface="Segoe UI Light" panose="020B0502040204020203" pitchFamily="34" charset="0"/>
              </a:rPr>
              <a:t> units can be easily added through the API or the management portal to increase throughput or storage.</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dirty="0">
                <a:latin typeface="Segoe UI Light" panose="020B0502040204020203" pitchFamily="34" charset="0"/>
                <a:cs typeface="Segoe UI Light" panose="020B0502040204020203" pitchFamily="34" charset="0"/>
              </a:rPr>
              <a:t>Third</a:t>
            </a:r>
            <a:r>
              <a:rPr lang="en-US" baseline="0" dirty="0">
                <a:latin typeface="Segoe UI Light" panose="020B0502040204020203" pitchFamily="34" charset="0"/>
                <a:cs typeface="Segoe UI Light" panose="020B0502040204020203" pitchFamily="34" charset="0"/>
              </a:rPr>
              <a:t> is A</a:t>
            </a:r>
            <a:r>
              <a:rPr lang="en-US" dirty="0">
                <a:latin typeface="Segoe UI Light" panose="020B0502040204020203" pitchFamily="34" charset="0"/>
                <a:cs typeface="Segoe UI Light" panose="020B0502040204020203" pitchFamily="34" charset="0"/>
              </a:rPr>
              <a:t>vailability</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Users control the availability-cost trade-off by using more or less replicas to achieve their performance objectives</a:t>
            </a:r>
            <a:r>
              <a:rPr lang="en-US" baseline="0" dirty="0">
                <a:latin typeface="Segoe UI Light" panose="020B0502040204020203" pitchFamily="34" charset="0"/>
                <a:cs typeface="Segoe UI Light" panose="020B0502040204020203" pitchFamily="34" charset="0"/>
              </a:rPr>
              <a:t> such as high availability.</a:t>
            </a:r>
          </a:p>
          <a:p>
            <a:pPr lvl="1">
              <a:buFont typeface="Wingdings" panose="05000000000000000000" pitchFamily="2" charset="2"/>
              <a:buChar char="§"/>
            </a:pPr>
            <a:endParaRPr lang="en-US" baseline="0" dirty="0">
              <a:latin typeface="Segoe UI Light" panose="020B0502040204020203" pitchFamily="34" charset="0"/>
              <a:cs typeface="Segoe UI Light" panose="020B0502040204020203" pitchFamily="34" charset="0"/>
            </a:endParaRPr>
          </a:p>
          <a:p>
            <a:pPr marL="285750" indent="-285750">
              <a:buFont typeface="Wingdings" panose="05000000000000000000" pitchFamily="2" charset="2"/>
              <a:buChar char="§"/>
            </a:pPr>
            <a:r>
              <a:rPr lang="en-US" sz="2000" dirty="0">
                <a:solidFill>
                  <a:prstClr val="black"/>
                </a:solidFill>
                <a:latin typeface="Segoe UI Light" panose="020B0502040204020203" pitchFamily="34" charset="0"/>
                <a:cs typeface="Segoe UI Light" panose="020B0502040204020203" pitchFamily="34" charset="0"/>
              </a:rPr>
              <a:t>Price: $250 per unit (at GA) per month (50% off for Public Preview = $125 per month)</a:t>
            </a:r>
          </a:p>
          <a:p>
            <a:pPr marL="742950" lvl="1" indent="-285750">
              <a:buFont typeface="Wingdings" panose="05000000000000000000" pitchFamily="2" charset="2"/>
              <a:buChar char="§"/>
            </a:pPr>
            <a:r>
              <a:rPr lang="en-US" sz="2000" dirty="0">
                <a:solidFill>
                  <a:prstClr val="black"/>
                </a:solidFill>
                <a:latin typeface="Segoe UI Light" panose="020B0502040204020203" pitchFamily="34" charset="0"/>
                <a:cs typeface="Segoe UI Light" panose="020B0502040204020203" pitchFamily="34" charset="0"/>
              </a:rPr>
              <a:t>This is cost competitive</a:t>
            </a:r>
          </a:p>
          <a:p>
            <a:pPr marL="742950" lvl="1" indent="-285750">
              <a:buFont typeface="Wingdings" panose="05000000000000000000" pitchFamily="2" charset="2"/>
              <a:buChar char="§"/>
            </a:pPr>
            <a:r>
              <a:rPr lang="en-US" sz="2000" dirty="0">
                <a:solidFill>
                  <a:prstClr val="black"/>
                </a:solidFill>
                <a:latin typeface="Segoe UI Light" panose="020B0502040204020203" pitchFamily="34" charset="0"/>
                <a:cs typeface="Segoe UI Light" panose="020B0502040204020203" pitchFamily="34" charset="0"/>
              </a:rPr>
              <a:t>Free Tier available for a sandbox environment</a:t>
            </a:r>
          </a:p>
          <a:p>
            <a:pPr marL="742950" lvl="1" indent="-285750">
              <a:buFont typeface="Wingdings" panose="05000000000000000000" pitchFamily="2" charset="2"/>
              <a:buChar char="§"/>
            </a:pPr>
            <a:r>
              <a:rPr lang="en-US" sz="2000" dirty="0">
                <a:solidFill>
                  <a:prstClr val="black"/>
                </a:solidFill>
                <a:latin typeface="Segoe UI Light" panose="020B0502040204020203" pitchFamily="34" charset="0"/>
                <a:cs typeface="Segoe UI Light" panose="020B0502040204020203" pitchFamily="34" charset="0"/>
              </a:rPr>
              <a:t>“Call Us” for very large workloads: azuresearch_contact@microsoft.com</a:t>
            </a:r>
          </a:p>
        </p:txBody>
      </p:sp>
      <p:sp>
        <p:nvSpPr>
          <p:cNvPr id="4" name="Slide Number Placeholder 3"/>
          <p:cNvSpPr>
            <a:spLocks noGrp="1"/>
          </p:cNvSpPr>
          <p:nvPr>
            <p:ph type="sldNum" sz="quarter" idx="10"/>
          </p:nvPr>
        </p:nvSpPr>
        <p:spPr/>
        <p:txBody>
          <a:bodyPr/>
          <a:lstStyle/>
          <a:p>
            <a:fld id="{70359CC0-0852-4B1E-ACEC-5177FEE68D1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384364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562082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04781105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9031616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9853326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603422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6358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3153195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8069946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47118685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933125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2668582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9142272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66262716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95359300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93496933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47060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45349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420966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84726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40407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5196590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78120074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95260309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0151929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35925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69321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8663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66173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728213" y="6503246"/>
            <a:ext cx="3860800" cy="365125"/>
          </a:xfrm>
          <a:prstGeom prst="rect">
            <a:avLst/>
          </a:prstGeom>
        </p:spPr>
        <p:txBody>
          <a:bodyPr lIns="93244" tIns="0" rIns="93244" bIns="46622" anchor="ctr"/>
          <a:lstStyle>
            <a:lvl1pPr algn="r">
              <a:defRPr sz="1470">
                <a:solidFill>
                  <a:schemeClr val="bg1"/>
                </a:solidFill>
                <a:latin typeface="+mn-lt"/>
              </a:defRPr>
            </a:lvl1pPr>
          </a:lstStyle>
          <a:p>
            <a:pPr defTabSz="1218419"/>
            <a:r>
              <a:rPr dirty="0">
                <a:solidFill>
                  <a:prstClr val="white"/>
                </a:solidFill>
                <a:cs typeface="Arial"/>
              </a:rPr>
              <a:t>Microsoft Confidential</a:t>
            </a:r>
          </a:p>
        </p:txBody>
      </p:sp>
    </p:spTree>
    <p:extLst>
      <p:ext uri="{BB962C8B-B14F-4D97-AF65-F5344CB8AC3E}">
        <p14:creationId xmlns:p14="http://schemas.microsoft.com/office/powerpoint/2010/main" val="2616358207"/>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65165751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4/20/2016</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74667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30180219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39099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81250710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7622C5-A8F8-4BA3-9CE8-37043AEB3380}" type="datetimeFigureOut">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4483725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7622C5-A8F8-4BA3-9CE8-37043AEB3380}" type="datetimeFigureOut">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17070453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7622C5-A8F8-4BA3-9CE8-37043AEB3380}" type="datetimeFigureOut">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9183861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7622C5-A8F8-4BA3-9CE8-37043AEB3380}" type="datetimeFigureOut">
              <a:rPr lang="en-US" smtClean="0"/>
              <a:t>4/20/2016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25672968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7622C5-A8F8-4BA3-9CE8-37043AEB3380}" type="datetimeFigureOut">
              <a:rPr lang="en-US" smtClean="0"/>
              <a:t>4/20/2016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35672345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7622C5-A8F8-4BA3-9CE8-37043AEB3380}" type="datetimeFigureOut">
              <a:rPr lang="en-US" smtClean="0"/>
              <a:t>4/20/2016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191536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622C5-A8F8-4BA3-9CE8-37043AEB3380}" type="datetimeFigureOut">
              <a:rPr lang="en-US" smtClean="0"/>
              <a:t>4/20/2016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941037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622C5-A8F8-4BA3-9CE8-37043AEB3380}" type="datetimeFigureOut">
              <a:rPr lang="en-US" smtClean="0"/>
              <a:t>4/20/2016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2078741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7622C5-A8F8-4BA3-9CE8-37043AEB3380}" type="datetimeFigureOut">
              <a:rPr lang="en-US" smtClean="0"/>
              <a:t>4/20/2016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20077181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7622C5-A8F8-4BA3-9CE8-37043AEB3380}" type="datetimeFigureOut">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2991741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accent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527284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7622C5-A8F8-4BA3-9CE8-37043AEB3380}" type="datetimeFigureOut">
              <a:rPr lang="en-US" smtClean="0"/>
              <a:t>4/20/2016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D3CF7-92ED-4B4D-89B5-17439DCB7844}" type="slidenum">
              <a:rPr lang="en-US" smtClean="0"/>
              <a:t>‹#›</a:t>
            </a:fld>
            <a:endParaRPr lang="en-US"/>
          </a:p>
        </p:txBody>
      </p:sp>
    </p:spTree>
    <p:extLst>
      <p:ext uri="{BB962C8B-B14F-4D97-AF65-F5344CB8AC3E}">
        <p14:creationId xmlns:p14="http://schemas.microsoft.com/office/powerpoint/2010/main" val="6512507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350167" y="400024"/>
            <a:ext cx="1476922" cy="3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6858319"/>
      </p:ext>
    </p:extLst>
  </p:cSld>
  <p:clrMapOvr>
    <a:masterClrMapping/>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104" y="3877271"/>
            <a:ext cx="6273418" cy="1794661"/>
          </a:xfrm>
          <a:noFill/>
        </p:spPr>
        <p:txBody>
          <a:bodyPr tIns="109728"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302" y="2075840"/>
            <a:ext cx="8067760" cy="1793104"/>
          </a:xfrm>
          <a:noFill/>
        </p:spPr>
        <p:txBody>
          <a:bodyPr anchorCtr="0"/>
          <a:lstStyle>
            <a:lvl1pPr>
              <a:defRPr sz="5294" spc="-98" baseline="0">
                <a:gradFill>
                  <a:gsLst>
                    <a:gs pos="3333">
                      <a:schemeClr val="tx2"/>
                    </a:gs>
                    <a:gs pos="39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39924522"/>
      </p:ext>
    </p:extLst>
  </p:cSld>
  <p:clrMapOvr>
    <a:masterClrMapping/>
  </p:clrMapOvr>
  <p:transition spd="slow"/>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38235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086532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541231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12987"/>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678046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24194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20188"/>
          </a:xfrm>
        </p:spPr>
        <p:txBody>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656942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1311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277716"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6678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24503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69718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sz="7058"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989264029"/>
      </p:ext>
    </p:extLst>
  </p:cSld>
  <p:clrMapOvr>
    <a:overrideClrMapping bg1="dk1" tx1="lt1" bg2="dk2" tx2="lt2" accent1="accent1" accent2="accent2" accent3="accent3" accent4="accent4" accent5="accent5" accent6="accent6" hlink="hlink" folHlink="folHlink"/>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1186356"/>
            <a:ext cx="9859116" cy="2697988"/>
          </a:xfrm>
          <a:noFill/>
        </p:spPr>
        <p:txBody>
          <a:bodyPr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7107326"/>
      </p:ext>
    </p:extLst>
  </p:cSld>
  <p:clrMapOvr>
    <a:overrideClrMapping bg1="dk1" tx1="lt1" bg2="dk2" tx2="lt2" accent1="accent1" accent2="accent2" accent3="accent3" accent4="accent4" accent5="accent5" accent6="accent6" hlink="hlink" folHlink="folHlink"/>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855833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85869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58793"/>
          </a:xfrm>
          <a:noFill/>
        </p:spPr>
        <p:txBody>
          <a:bodyPr anchorCtr="0">
            <a:spAutoFit/>
          </a:bodyPr>
          <a:lstStyle>
            <a:lvl1pPr>
              <a:defRPr sz="7058"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16975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363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642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02801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823947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3472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92000"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22" tIns="45722" rIns="45722" bIns="45722" anchor="ctr"/>
          <a:lstStyle/>
          <a:p>
            <a:pPr algn="ctr" defTabSz="914102" eaLnBrk="1" hangingPunct="1">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29983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lIns="179285" tIns="143428" rIns="179285" bIns="143428">
            <a:spAutoFit/>
          </a:bodyPr>
          <a:lstStyle/>
          <a:p>
            <a:pPr defTabSz="913924"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9769" y="3083454"/>
            <a:ext cx="3224639"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622824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92001"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30508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172407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7972090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12.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428675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743" r:id="rId5"/>
    <p:sldLayoutId id="2147483759" r:id="rId6"/>
    <p:sldLayoutId id="2147483744" r:id="rId7"/>
    <p:sldLayoutId id="2147483677" r:id="rId8"/>
    <p:sldLayoutId id="2147483678" r:id="rId9"/>
    <p:sldLayoutId id="2147483679" r:id="rId10"/>
    <p:sldLayoutId id="2147483680" r:id="rId11"/>
    <p:sldLayoutId id="2147483681" r:id="rId12"/>
    <p:sldLayoutId id="2147483745" r:id="rId13"/>
    <p:sldLayoutId id="2147483682" r:id="rId14"/>
    <p:sldLayoutId id="2147483683" r:id="rId15"/>
    <p:sldLayoutId id="2147483739"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40" r:id="rId36"/>
    <p:sldLayoutId id="2147483703" r:id="rId37"/>
    <p:sldLayoutId id="2147483741" r:id="rId38"/>
    <p:sldLayoutId id="2147483746"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7622C5-A8F8-4BA3-9CE8-37043AEB3380}" type="datetimeFigureOut">
              <a:rPr lang="en-US" smtClean="0"/>
              <a:t>4/20/2016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D3CF7-92ED-4B4D-89B5-17439DCB7844}" type="slidenum">
              <a:rPr lang="en-US" smtClean="0"/>
              <a:t>‹#›</a:t>
            </a:fld>
            <a:endParaRPr lang="en-US"/>
          </a:p>
        </p:txBody>
      </p:sp>
    </p:spTree>
    <p:extLst>
      <p:ext uri="{BB962C8B-B14F-4D97-AF65-F5344CB8AC3E}">
        <p14:creationId xmlns:p14="http://schemas.microsoft.com/office/powerpoint/2010/main" val="2533999089"/>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39" y="1189177"/>
            <a:ext cx="11653523" cy="20514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28" name="Picture 6"/>
          <p:cNvPicPr>
            <a:picLocks noChangeAspect="1"/>
          </p:cNvPicPr>
          <p:nvPr userDrawn="1"/>
        </p:nvPicPr>
        <p:blipFill>
          <a:blip r:embed="rId25" cstate="print">
            <a:extLst>
              <a:ext uri="{28A0092B-C50C-407E-A947-70E740481C1C}">
                <a14:useLocalDpi xmlns:a14="http://schemas.microsoft.com/office/drawing/2010/main" val="0"/>
              </a:ext>
            </a:extLst>
          </a:blip>
          <a:srcRect/>
          <a:stretch>
            <a:fillRect/>
          </a:stretch>
        </p:blipFill>
        <p:spPr bwMode="auto">
          <a:xfrm>
            <a:off x="12199782" y="0"/>
            <a:ext cx="87619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83978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Lst>
  <p:transition>
    <p:fade/>
  </p:transition>
  <p:txStyles>
    <p:titleStyle>
      <a:lvl1pPr algn="l" defTabSz="913505" rtl="0" eaLnBrk="0" fontAlgn="base" hangingPunct="0">
        <a:lnSpc>
          <a:spcPct val="90000"/>
        </a:lnSpc>
        <a:spcBef>
          <a:spcPct val="0"/>
        </a:spcBef>
        <a:spcAft>
          <a:spcPct val="0"/>
        </a:spcAft>
        <a:defRPr lang="en-US" sz="4705"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2pPr>
      <a:lvl3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3pPr>
      <a:lvl4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4pPr>
      <a:lvl5pPr algn="l" defTabSz="913505" rtl="0" eaLnBrk="0" fontAlgn="base" hangingPunct="0">
        <a:lnSpc>
          <a:spcPct val="90000"/>
        </a:lnSpc>
        <a:spcBef>
          <a:spcPct val="0"/>
        </a:spcBef>
        <a:spcAft>
          <a:spcPct val="0"/>
        </a:spcAft>
        <a:defRPr sz="4705">
          <a:solidFill>
            <a:schemeClr val="tx1"/>
          </a:solidFill>
          <a:latin typeface="Segoe UI Light" charset="0"/>
          <a:ea typeface="MS PGothic" panose="020B0600070205080204" pitchFamily="34" charset="-128"/>
          <a:cs typeface="Segoe UI" panose="020B0502040204020203" pitchFamily="34" charset="0"/>
        </a:defRPr>
      </a:lvl5pPr>
      <a:lvl6pPr marL="44819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4705">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4705">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4705">
          <a:solidFill>
            <a:schemeClr val="tx1"/>
          </a:solidFill>
          <a:latin typeface="Segoe UI Light" charset="0"/>
          <a:ea typeface="ＭＳ Ｐゴシック" charset="0"/>
        </a:defRPr>
      </a:lvl9pPr>
    </p:titleStyle>
    <p:bodyStyle>
      <a:lvl1pPr marL="336145" indent="-336145" algn="l" defTabSz="913505" rtl="0" eaLnBrk="0" fontAlgn="base" hangingPunct="0">
        <a:lnSpc>
          <a:spcPct val="90000"/>
        </a:lnSpc>
        <a:spcBef>
          <a:spcPct val="20000"/>
        </a:spcBef>
        <a:spcAft>
          <a:spcPct val="0"/>
        </a:spcAft>
        <a:buSzPct val="90000"/>
        <a:buFont typeface="Arial" panose="020B0604020202020204" pitchFamily="34" charset="0"/>
        <a:buChar char="•"/>
        <a:defRPr sz="3921"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panose="020B0604020202020204" pitchFamily="34" charset="0"/>
        <a:buChar char="•"/>
        <a:defRPr sz="2353"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338"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sz="1961"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435"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531" indent="-224097" algn="l" defTabSz="913505"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3" Type="http://schemas.openxmlformats.org/officeDocument/2006/relationships/image" Target="../media/image27.png"/><Relationship Id="rId18" Type="http://schemas.openxmlformats.org/officeDocument/2006/relationships/image" Target="../media/image32.png"/><Relationship Id="rId26" Type="http://schemas.openxmlformats.org/officeDocument/2006/relationships/image" Target="../media/image40.png"/><Relationship Id="rId39" Type="http://schemas.openxmlformats.org/officeDocument/2006/relationships/image" Target="../media/image53.png"/><Relationship Id="rId3" Type="http://schemas.openxmlformats.org/officeDocument/2006/relationships/image" Target="../media/image17.png"/><Relationship Id="rId21" Type="http://schemas.openxmlformats.org/officeDocument/2006/relationships/image" Target="../media/image35.png"/><Relationship Id="rId34" Type="http://schemas.openxmlformats.org/officeDocument/2006/relationships/image" Target="../media/image48.png"/><Relationship Id="rId42" Type="http://schemas.openxmlformats.org/officeDocument/2006/relationships/image" Target="../media/image56.png"/><Relationship Id="rId47" Type="http://schemas.openxmlformats.org/officeDocument/2006/relationships/image" Target="../media/image61.png"/><Relationship Id="rId50" Type="http://schemas.openxmlformats.org/officeDocument/2006/relationships/image" Target="../media/image64.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2" Type="http://schemas.openxmlformats.org/officeDocument/2006/relationships/notesSlide" Target="../notesSlides/notesSlide2.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41" Type="http://schemas.openxmlformats.org/officeDocument/2006/relationships/image" Target="../media/image55.png"/><Relationship Id="rId54" Type="http://schemas.openxmlformats.org/officeDocument/2006/relationships/image" Target="../media/image68.png"/><Relationship Id="rId1" Type="http://schemas.openxmlformats.org/officeDocument/2006/relationships/slideLayout" Target="../slideLayouts/slideLayout70.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40" Type="http://schemas.openxmlformats.org/officeDocument/2006/relationships/image" Target="../media/image54.png"/><Relationship Id="rId45" Type="http://schemas.openxmlformats.org/officeDocument/2006/relationships/image" Target="../media/image59.png"/><Relationship Id="rId53" Type="http://schemas.openxmlformats.org/officeDocument/2006/relationships/image" Target="../media/image67.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10" Type="http://schemas.openxmlformats.org/officeDocument/2006/relationships/image" Target="../media/image24.png"/><Relationship Id="rId19" Type="http://schemas.openxmlformats.org/officeDocument/2006/relationships/image" Target="../media/image33.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png"/><Relationship Id="rId43" Type="http://schemas.openxmlformats.org/officeDocument/2006/relationships/image" Target="../media/image57.png"/><Relationship Id="rId48" Type="http://schemas.openxmlformats.org/officeDocument/2006/relationships/image" Target="../media/image62.png"/><Relationship Id="rId8" Type="http://schemas.openxmlformats.org/officeDocument/2006/relationships/image" Target="../media/image22.png"/><Relationship Id="rId51" Type="http://schemas.openxmlformats.org/officeDocument/2006/relationships/image" Target="../media/image6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mysvc.search.windows.net/indexes/myindex/docs/index"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7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http://marcussearchdemo.azurewebsites.net/" TargetMode="External"/><Relationship Id="rId7" Type="http://schemas.openxmlformats.org/officeDocument/2006/relationships/hyperlink" Target="https://msdn.microsoft.com/en-us/library/dn798921.aspx" TargetMode="External"/><Relationship Id="rId2" Type="http://schemas.openxmlformats.org/officeDocument/2006/relationships/hyperlink" Target="https://azure.microsoft.com/en-us/documentation/services/search/" TargetMode="External"/><Relationship Id="rId1" Type="http://schemas.openxmlformats.org/officeDocument/2006/relationships/slideLayout" Target="../slideLayouts/slideLayout51.xml"/><Relationship Id="rId6" Type="http://schemas.openxmlformats.org/officeDocument/2006/relationships/hyperlink" Target="https://msdn.microsoft.com/en-US/library/dn798927.aspx" TargetMode="External"/><Relationship Id="rId5" Type="http://schemas.openxmlformats.org/officeDocument/2006/relationships/hyperlink" Target="https://searchsamples.azurewebsites.net/" TargetMode="External"/><Relationship Id="rId4" Type="http://schemas.openxmlformats.org/officeDocument/2006/relationships/hyperlink" Target="https://searchsamples.azurewebsites.net/#/"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mailto:marcmc@Microsoft.com"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37.xml"/><Relationship Id="rId4" Type="http://schemas.openxmlformats.org/officeDocument/2006/relationships/image" Target="../media/image7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40" y="2100817"/>
            <a:ext cx="11007660" cy="814390"/>
          </a:xfrm>
        </p:spPr>
        <p:txBody>
          <a:bodyPr/>
          <a:lstStyle/>
          <a:p>
            <a:r>
              <a:rPr lang="en-US" dirty="0"/>
              <a:t>Microsoft Azure Search</a:t>
            </a:r>
          </a:p>
        </p:txBody>
      </p:sp>
      <p:sp>
        <p:nvSpPr>
          <p:cNvPr id="4" name="Text Placeholder 3"/>
          <p:cNvSpPr>
            <a:spLocks noGrp="1"/>
          </p:cNvSpPr>
          <p:nvPr>
            <p:ph type="subTitle" idx="1"/>
          </p:nvPr>
        </p:nvSpPr>
        <p:spPr>
          <a:xfrm>
            <a:off x="269303" y="2994046"/>
            <a:ext cx="8534711" cy="1393523"/>
          </a:xfrm>
        </p:spPr>
        <p:txBody>
          <a:bodyPr/>
          <a:lstStyle/>
          <a:p>
            <a:r>
              <a:rPr lang="en-US" b="1" i="1" dirty="0">
                <a:solidFill>
                  <a:schemeClr val="tx1"/>
                </a:solidFill>
              </a:rPr>
              <a:t>CarMax Lunch and Learn</a:t>
            </a:r>
          </a:p>
          <a:p>
            <a:r>
              <a:rPr lang="en-US" dirty="0">
                <a:solidFill>
                  <a:schemeClr val="tx1"/>
                </a:solidFill>
              </a:rPr>
              <a:t>Marcus McConnell, Cloud Solutions Architect</a:t>
            </a:r>
          </a:p>
          <a:p>
            <a:endParaRPr lang="en-US" dirty="0">
              <a:solidFill>
                <a:schemeClr val="tx1"/>
              </a:solidFill>
            </a:endParaRPr>
          </a:p>
          <a:p>
            <a:r>
              <a:rPr lang="en-US" dirty="0">
                <a:solidFill>
                  <a:schemeClr val="tx1"/>
                </a:solidFill>
              </a:rPr>
              <a:t>April 2016</a:t>
            </a:r>
          </a:p>
        </p:txBody>
      </p:sp>
    </p:spTree>
    <p:extLst>
      <p:ext uri="{BB962C8B-B14F-4D97-AF65-F5344CB8AC3E}">
        <p14:creationId xmlns:p14="http://schemas.microsoft.com/office/powerpoint/2010/main" val="22115135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cs typeface="Segoe UI" panose="020B0502040204020203" pitchFamily="34" charset="0"/>
              </a:rPr>
              <a:t>Line-of-business applications</a:t>
            </a:r>
          </a:p>
        </p:txBody>
      </p:sp>
      <p:sp>
        <p:nvSpPr>
          <p:cNvPr id="3" name="Content Placeholder 2"/>
          <p:cNvSpPr>
            <a:spLocks noGrp="1"/>
          </p:cNvSpPr>
          <p:nvPr>
            <p:ph type="body" sz="quarter" idx="10"/>
          </p:nvPr>
        </p:nvSpPr>
        <p:spPr>
          <a:xfrm>
            <a:off x="504558" y="1867575"/>
            <a:ext cx="8786320" cy="3297820"/>
          </a:xfrm>
        </p:spPr>
        <p:txBody>
          <a:bodyPr>
            <a:normAutofit/>
          </a:bodyPr>
          <a:lstStyle/>
          <a:p>
            <a:pPr marL="0" indent="0">
              <a:lnSpc>
                <a:spcPct val="100000"/>
              </a:lnSpc>
              <a:buNone/>
            </a:pPr>
            <a:r>
              <a:rPr lang="en-US" sz="2400" dirty="0">
                <a:latin typeface="+mj-lt"/>
                <a:cs typeface="Segoe UI" panose="020B0502040204020203" pitchFamily="34" charset="0"/>
              </a:rPr>
              <a:t>Enable users to navigate content using Search rather than menus and traditional access paths to allow:</a:t>
            </a:r>
          </a:p>
          <a:p>
            <a:pPr marL="336145" lvl="1" indent="0">
              <a:lnSpc>
                <a:spcPct val="100000"/>
              </a:lnSpc>
              <a:buNone/>
            </a:pPr>
            <a:r>
              <a:rPr lang="en-US" sz="2000" dirty="0">
                <a:latin typeface="+mj-lt"/>
                <a:cs typeface="Segoe UI" panose="020B0502040204020203" pitchFamily="34" charset="0"/>
              </a:rPr>
              <a:t>Quicker and more efficient information retrieval</a:t>
            </a:r>
          </a:p>
          <a:p>
            <a:pPr marL="336145" lvl="1" indent="0">
              <a:lnSpc>
                <a:spcPct val="100000"/>
              </a:lnSpc>
              <a:buNone/>
            </a:pPr>
            <a:r>
              <a:rPr lang="en-US" sz="2000" dirty="0">
                <a:latin typeface="+mj-lt"/>
                <a:cs typeface="Segoe UI" panose="020B0502040204020203" pitchFamily="34" charset="0"/>
              </a:rPr>
              <a:t>Support for many different entity types</a:t>
            </a:r>
          </a:p>
          <a:p>
            <a:pPr marL="336145" lvl="1" indent="0">
              <a:lnSpc>
                <a:spcPct val="100000"/>
              </a:lnSpc>
              <a:buNone/>
            </a:pPr>
            <a:r>
              <a:rPr lang="en-US" sz="2000" dirty="0">
                <a:latin typeface="+mj-lt"/>
                <a:cs typeface="Segoe UI" panose="020B0502040204020203" pitchFamily="34" charset="0"/>
              </a:rPr>
              <a:t>Single entry point to discover content</a:t>
            </a:r>
          </a:p>
          <a:p>
            <a:pPr lvl="1">
              <a:buFont typeface="Arial" panose="020B0604020202020204" pitchFamily="34" charset="0"/>
              <a:buChar char="•"/>
            </a:pPr>
            <a:endParaRPr lang="en-US" sz="2400" dirty="0">
              <a:latin typeface="+mj-lt"/>
              <a:cs typeface="Segoe UI" panose="020B0502040204020203" pitchFamily="34" charset="0"/>
            </a:endParaRPr>
          </a:p>
        </p:txBody>
      </p:sp>
      <p:grpSp>
        <p:nvGrpSpPr>
          <p:cNvPr id="73" name="Group 72"/>
          <p:cNvGrpSpPr/>
          <p:nvPr/>
        </p:nvGrpSpPr>
        <p:grpSpPr>
          <a:xfrm>
            <a:off x="5468001" y="3516485"/>
            <a:ext cx="6311066" cy="2510839"/>
            <a:chOff x="3797293" y="3668728"/>
            <a:chExt cx="8359473" cy="3325784"/>
          </a:xfrm>
        </p:grpSpPr>
        <p:sp>
          <p:nvSpPr>
            <p:cNvPr id="74" name="Freeform 12"/>
            <p:cNvSpPr>
              <a:spLocks/>
            </p:cNvSpPr>
            <p:nvPr/>
          </p:nvSpPr>
          <p:spPr bwMode="auto">
            <a:xfrm>
              <a:off x="10225253" y="3829717"/>
              <a:ext cx="1836671" cy="1209470"/>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75" name="Rectangle 74"/>
            <p:cNvSpPr/>
            <p:nvPr/>
          </p:nvSpPr>
          <p:spPr>
            <a:xfrm>
              <a:off x="9221779" y="4869567"/>
              <a:ext cx="1230452" cy="2124945"/>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76" name="Rectangle 75"/>
            <p:cNvSpPr/>
            <p:nvPr/>
          </p:nvSpPr>
          <p:spPr>
            <a:xfrm>
              <a:off x="6475536" y="6461381"/>
              <a:ext cx="1152031" cy="533131"/>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77" name="Rectangle 76"/>
            <p:cNvSpPr/>
            <p:nvPr/>
          </p:nvSpPr>
          <p:spPr>
            <a:xfrm>
              <a:off x="6997705" y="5021147"/>
              <a:ext cx="2621576" cy="1973363"/>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78" name="Rectangle 90"/>
            <p:cNvSpPr>
              <a:spLocks noChangeArrowheads="1"/>
            </p:cNvSpPr>
            <p:nvPr/>
          </p:nvSpPr>
          <p:spPr bwMode="auto">
            <a:xfrm>
              <a:off x="7883076" y="3959988"/>
              <a:ext cx="1455798" cy="303452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79" name="Rectangle 91"/>
            <p:cNvSpPr>
              <a:spLocks noChangeArrowheads="1"/>
            </p:cNvSpPr>
            <p:nvPr/>
          </p:nvSpPr>
          <p:spPr bwMode="auto">
            <a:xfrm>
              <a:off x="8023131" y="4109381"/>
              <a:ext cx="1177244" cy="2634590"/>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0" name="Rectangle 92"/>
            <p:cNvSpPr>
              <a:spLocks noChangeArrowheads="1"/>
            </p:cNvSpPr>
            <p:nvPr/>
          </p:nvSpPr>
          <p:spPr bwMode="auto">
            <a:xfrm>
              <a:off x="8090826" y="4184853"/>
              <a:ext cx="1041856" cy="270773"/>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1" name="Oval 80"/>
            <p:cNvSpPr>
              <a:spLocks noChangeArrowheads="1"/>
            </p:cNvSpPr>
            <p:nvPr/>
          </p:nvSpPr>
          <p:spPr bwMode="auto">
            <a:xfrm>
              <a:off x="8973952" y="4286004"/>
              <a:ext cx="68471" cy="6847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2" name="Rectangle 81"/>
            <p:cNvSpPr>
              <a:spLocks noChangeArrowheads="1"/>
            </p:cNvSpPr>
            <p:nvPr/>
          </p:nvSpPr>
          <p:spPr bwMode="auto">
            <a:xfrm>
              <a:off x="8090826" y="4527210"/>
              <a:ext cx="1041856" cy="270773"/>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3" name="Oval 107"/>
            <p:cNvSpPr>
              <a:spLocks noChangeArrowheads="1"/>
            </p:cNvSpPr>
            <p:nvPr/>
          </p:nvSpPr>
          <p:spPr bwMode="auto">
            <a:xfrm>
              <a:off x="8973952" y="4628361"/>
              <a:ext cx="68471" cy="68470"/>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4" name="Rectangle 108"/>
            <p:cNvSpPr>
              <a:spLocks noChangeArrowheads="1"/>
            </p:cNvSpPr>
            <p:nvPr/>
          </p:nvSpPr>
          <p:spPr bwMode="auto">
            <a:xfrm>
              <a:off x="8090826" y="4869567"/>
              <a:ext cx="1041856" cy="270773"/>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5" name="Oval 115"/>
            <p:cNvSpPr>
              <a:spLocks noChangeArrowheads="1"/>
            </p:cNvSpPr>
            <p:nvPr/>
          </p:nvSpPr>
          <p:spPr bwMode="auto">
            <a:xfrm>
              <a:off x="8965781" y="4962547"/>
              <a:ext cx="84814" cy="84812"/>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6" name="Rectangle 116"/>
            <p:cNvSpPr>
              <a:spLocks noChangeArrowheads="1"/>
            </p:cNvSpPr>
            <p:nvPr/>
          </p:nvSpPr>
          <p:spPr bwMode="auto">
            <a:xfrm>
              <a:off x="8090826" y="5210367"/>
              <a:ext cx="1041856" cy="272329"/>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7" name="Oval 123"/>
            <p:cNvSpPr>
              <a:spLocks noChangeArrowheads="1"/>
            </p:cNvSpPr>
            <p:nvPr/>
          </p:nvSpPr>
          <p:spPr bwMode="auto">
            <a:xfrm>
              <a:off x="8965781" y="5305774"/>
              <a:ext cx="84814" cy="83849"/>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8" name="Rectangle 124"/>
            <p:cNvSpPr>
              <a:spLocks noChangeArrowheads="1"/>
            </p:cNvSpPr>
            <p:nvPr/>
          </p:nvSpPr>
          <p:spPr bwMode="auto">
            <a:xfrm>
              <a:off x="8090826" y="5552722"/>
              <a:ext cx="1041856" cy="273107"/>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89" name="Oval 131"/>
            <p:cNvSpPr>
              <a:spLocks noChangeArrowheads="1"/>
            </p:cNvSpPr>
            <p:nvPr/>
          </p:nvSpPr>
          <p:spPr bwMode="auto">
            <a:xfrm>
              <a:off x="8965780" y="5648316"/>
              <a:ext cx="84816" cy="81924"/>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90" name="Rectangle 132"/>
            <p:cNvSpPr>
              <a:spLocks noChangeArrowheads="1"/>
            </p:cNvSpPr>
            <p:nvPr/>
          </p:nvSpPr>
          <p:spPr bwMode="auto">
            <a:xfrm>
              <a:off x="8090826" y="5895080"/>
              <a:ext cx="1041856" cy="273107"/>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91" name="Oval 139"/>
            <p:cNvSpPr>
              <a:spLocks noChangeArrowheads="1"/>
            </p:cNvSpPr>
            <p:nvPr/>
          </p:nvSpPr>
          <p:spPr bwMode="auto">
            <a:xfrm>
              <a:off x="8965781" y="5988932"/>
              <a:ext cx="84814" cy="83849"/>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92" name="Rectangle 140"/>
            <p:cNvSpPr>
              <a:spLocks noChangeArrowheads="1"/>
            </p:cNvSpPr>
            <p:nvPr/>
          </p:nvSpPr>
          <p:spPr bwMode="auto">
            <a:xfrm>
              <a:off x="8090826" y="6238216"/>
              <a:ext cx="1041856" cy="270773"/>
            </a:xfrm>
            <a:prstGeom prst="rect">
              <a:avLst/>
            </a:prstGeom>
            <a:solidFill>
              <a:srgbClr val="FFFFFF">
                <a:lumMod val="8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93" name="Oval 147"/>
            <p:cNvSpPr>
              <a:spLocks noChangeArrowheads="1"/>
            </p:cNvSpPr>
            <p:nvPr/>
          </p:nvSpPr>
          <p:spPr bwMode="auto">
            <a:xfrm>
              <a:off x="8965781" y="6331288"/>
              <a:ext cx="84814" cy="83849"/>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94" name="Rectangle 93"/>
            <p:cNvSpPr/>
            <p:nvPr/>
          </p:nvSpPr>
          <p:spPr>
            <a:xfrm>
              <a:off x="7777639" y="5021147"/>
              <a:ext cx="99892" cy="1973365"/>
            </a:xfrm>
            <a:prstGeom prst="rect">
              <a:avLst/>
            </a:prstGeom>
            <a:solidFill>
              <a:srgbClr val="000000">
                <a:alpha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grpSp>
          <p:nvGrpSpPr>
            <p:cNvPr id="95" name="Group 94"/>
            <p:cNvGrpSpPr/>
            <p:nvPr/>
          </p:nvGrpSpPr>
          <p:grpSpPr>
            <a:xfrm>
              <a:off x="9639955" y="5722347"/>
              <a:ext cx="2516811" cy="1272165"/>
              <a:chOff x="2800451" y="3907427"/>
              <a:chExt cx="2809660" cy="1420193"/>
            </a:xfrm>
          </p:grpSpPr>
          <p:sp>
            <p:nvSpPr>
              <p:cNvPr id="127" name="Freeform 164"/>
              <p:cNvSpPr>
                <a:spLocks/>
              </p:cNvSpPr>
              <p:nvPr/>
            </p:nvSpPr>
            <p:spPr bwMode="auto">
              <a:xfrm>
                <a:off x="2800451" y="5150027"/>
                <a:ext cx="281994" cy="177592"/>
              </a:xfrm>
              <a:custGeom>
                <a:avLst/>
                <a:gdLst>
                  <a:gd name="T0" fmla="*/ 108 w 108"/>
                  <a:gd name="T1" fmla="*/ 0 h 67"/>
                  <a:gd name="T2" fmla="*/ 0 w 108"/>
                  <a:gd name="T3" fmla="*/ 0 h 67"/>
                  <a:gd name="T4" fmla="*/ 0 w 108"/>
                  <a:gd name="T5" fmla="*/ 26 h 67"/>
                  <a:gd name="T6" fmla="*/ 41 w 108"/>
                  <a:gd name="T7" fmla="*/ 67 h 67"/>
                  <a:gd name="T8" fmla="*/ 108 w 108"/>
                  <a:gd name="T9" fmla="*/ 67 h 67"/>
                  <a:gd name="T10" fmla="*/ 108 w 108"/>
                  <a:gd name="T11" fmla="*/ 0 h 67"/>
                </a:gdLst>
                <a:ahLst/>
                <a:cxnLst>
                  <a:cxn ang="0">
                    <a:pos x="T0" y="T1"/>
                  </a:cxn>
                  <a:cxn ang="0">
                    <a:pos x="T2" y="T3"/>
                  </a:cxn>
                  <a:cxn ang="0">
                    <a:pos x="T4" y="T5"/>
                  </a:cxn>
                  <a:cxn ang="0">
                    <a:pos x="T6" y="T7"/>
                  </a:cxn>
                  <a:cxn ang="0">
                    <a:pos x="T8" y="T9"/>
                  </a:cxn>
                  <a:cxn ang="0">
                    <a:pos x="T10" y="T11"/>
                  </a:cxn>
                </a:cxnLst>
                <a:rect l="0" t="0" r="r" b="b"/>
                <a:pathLst>
                  <a:path w="108" h="67">
                    <a:moveTo>
                      <a:pt x="108" y="0"/>
                    </a:moveTo>
                    <a:cubicBezTo>
                      <a:pt x="0" y="0"/>
                      <a:pt x="0" y="0"/>
                      <a:pt x="0" y="0"/>
                    </a:cubicBezTo>
                    <a:cubicBezTo>
                      <a:pt x="0" y="26"/>
                      <a:pt x="0" y="26"/>
                      <a:pt x="0" y="26"/>
                    </a:cubicBezTo>
                    <a:cubicBezTo>
                      <a:pt x="0" y="48"/>
                      <a:pt x="18" y="67"/>
                      <a:pt x="41" y="67"/>
                    </a:cubicBezTo>
                    <a:cubicBezTo>
                      <a:pt x="108" y="67"/>
                      <a:pt x="108" y="67"/>
                      <a:pt x="108" y="67"/>
                    </a:cubicBezTo>
                    <a:cubicBezTo>
                      <a:pt x="108" y="41"/>
                      <a:pt x="108" y="19"/>
                      <a:pt x="108" y="0"/>
                    </a:cubicBezTo>
                  </a:path>
                </a:pathLst>
              </a:custGeom>
              <a:solidFill>
                <a:srgbClr val="000000">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28" name="Rectangle 127"/>
              <p:cNvSpPr/>
              <p:nvPr/>
            </p:nvSpPr>
            <p:spPr>
              <a:xfrm>
                <a:off x="3081190" y="5150027"/>
                <a:ext cx="307853" cy="177592"/>
              </a:xfrm>
              <a:prstGeom prst="rect">
                <a:avLst/>
              </a:prstGeom>
              <a:solidFill>
                <a:srgbClr val="000000">
                  <a:alpha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29" name="Freeform 6"/>
              <p:cNvSpPr>
                <a:spLocks/>
              </p:cNvSpPr>
              <p:nvPr/>
            </p:nvSpPr>
            <p:spPr bwMode="auto">
              <a:xfrm>
                <a:off x="2968136" y="5220583"/>
                <a:ext cx="2641975" cy="107037"/>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0" name="Rectangle 7"/>
              <p:cNvSpPr>
                <a:spLocks noChangeArrowheads="1"/>
              </p:cNvSpPr>
              <p:nvPr/>
            </p:nvSpPr>
            <p:spPr bwMode="auto">
              <a:xfrm>
                <a:off x="2968136" y="5174461"/>
                <a:ext cx="2641975" cy="46122"/>
              </a:xfrm>
              <a:prstGeom prst="rect">
                <a:avLst/>
              </a:prstGeom>
              <a:solidFill>
                <a:srgbClr val="0072C6">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1" name="Rectangle 130"/>
              <p:cNvSpPr/>
              <p:nvPr/>
            </p:nvSpPr>
            <p:spPr>
              <a:xfrm>
                <a:off x="3389043" y="3970167"/>
                <a:ext cx="1811607" cy="1132058"/>
              </a:xfrm>
              <a:prstGeom prst="rect">
                <a:avLst/>
              </a:prstGeom>
              <a:solidFill>
                <a:srgbClr val="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32" name="Freeform 5"/>
              <p:cNvSpPr>
                <a:spLocks noEditPoints="1"/>
              </p:cNvSpPr>
              <p:nvPr/>
            </p:nvSpPr>
            <p:spPr bwMode="auto">
              <a:xfrm>
                <a:off x="3305780" y="3907427"/>
                <a:ext cx="1972779" cy="1267034"/>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3" name="Rectangle 7"/>
              <p:cNvSpPr>
                <a:spLocks noChangeArrowheads="1"/>
              </p:cNvSpPr>
              <p:nvPr/>
            </p:nvSpPr>
            <p:spPr bwMode="auto">
              <a:xfrm>
                <a:off x="4829385" y="4716211"/>
                <a:ext cx="116597" cy="274687"/>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4" name="Freeform 8"/>
              <p:cNvSpPr>
                <a:spLocks/>
              </p:cNvSpPr>
              <p:nvPr/>
            </p:nvSpPr>
            <p:spPr bwMode="auto">
              <a:xfrm>
                <a:off x="4408928" y="4760451"/>
                <a:ext cx="116276" cy="230447"/>
              </a:xfrm>
              <a:custGeom>
                <a:avLst/>
                <a:gdLst>
                  <a:gd name="T0" fmla="*/ 0 w 362"/>
                  <a:gd name="T1" fmla="*/ 0 h 922"/>
                  <a:gd name="T2" fmla="*/ 0 w 362"/>
                  <a:gd name="T3" fmla="*/ 185 h 922"/>
                  <a:gd name="T4" fmla="*/ 0 w 362"/>
                  <a:gd name="T5" fmla="*/ 922 h 922"/>
                  <a:gd name="T6" fmla="*/ 362 w 362"/>
                  <a:gd name="T7" fmla="*/ 922 h 922"/>
                  <a:gd name="T8" fmla="*/ 362 w 362"/>
                  <a:gd name="T9" fmla="*/ 43 h 922"/>
                  <a:gd name="T10" fmla="*/ 362 w 362"/>
                  <a:gd name="T11" fmla="*/ 0 h 922"/>
                  <a:gd name="T12" fmla="*/ 0 w 362"/>
                  <a:gd name="T13" fmla="*/ 0 h 922"/>
                </a:gdLst>
                <a:ahLst/>
                <a:cxnLst>
                  <a:cxn ang="0">
                    <a:pos x="T0" y="T1"/>
                  </a:cxn>
                  <a:cxn ang="0">
                    <a:pos x="T2" y="T3"/>
                  </a:cxn>
                  <a:cxn ang="0">
                    <a:pos x="T4" y="T5"/>
                  </a:cxn>
                  <a:cxn ang="0">
                    <a:pos x="T6" y="T7"/>
                  </a:cxn>
                  <a:cxn ang="0">
                    <a:pos x="T8" y="T9"/>
                  </a:cxn>
                  <a:cxn ang="0">
                    <a:pos x="T10" y="T11"/>
                  </a:cxn>
                  <a:cxn ang="0">
                    <a:pos x="T12" y="T13"/>
                  </a:cxn>
                </a:cxnLst>
                <a:rect l="0" t="0" r="r" b="b"/>
                <a:pathLst>
                  <a:path w="362" h="922">
                    <a:moveTo>
                      <a:pt x="0" y="0"/>
                    </a:moveTo>
                    <a:lnTo>
                      <a:pt x="0" y="185"/>
                    </a:lnTo>
                    <a:lnTo>
                      <a:pt x="0" y="922"/>
                    </a:lnTo>
                    <a:lnTo>
                      <a:pt x="362" y="922"/>
                    </a:lnTo>
                    <a:lnTo>
                      <a:pt x="362" y="43"/>
                    </a:lnTo>
                    <a:lnTo>
                      <a:pt x="362" y="0"/>
                    </a:lnTo>
                    <a:lnTo>
                      <a:pt x="0" y="0"/>
                    </a:lnTo>
                    <a:close/>
                  </a:path>
                </a:pathLst>
              </a:custGeom>
              <a:solidFill>
                <a:srgbClr val="DC3C00">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5" name="Freeform 9"/>
              <p:cNvSpPr>
                <a:spLocks/>
              </p:cNvSpPr>
              <p:nvPr/>
            </p:nvSpPr>
            <p:spPr bwMode="auto">
              <a:xfrm>
                <a:off x="4549294" y="4541002"/>
                <a:ext cx="116276" cy="449896"/>
              </a:xfrm>
              <a:custGeom>
                <a:avLst/>
                <a:gdLst>
                  <a:gd name="T0" fmla="*/ 0 w 362"/>
                  <a:gd name="T1" fmla="*/ 0 h 1800"/>
                  <a:gd name="T2" fmla="*/ 0 w 362"/>
                  <a:gd name="T3" fmla="*/ 890 h 1800"/>
                  <a:gd name="T4" fmla="*/ 0 w 362"/>
                  <a:gd name="T5" fmla="*/ 1800 h 1800"/>
                  <a:gd name="T6" fmla="*/ 362 w 362"/>
                  <a:gd name="T7" fmla="*/ 1800 h 1800"/>
                  <a:gd name="T8" fmla="*/ 362 w 362"/>
                  <a:gd name="T9" fmla="*/ 748 h 1800"/>
                  <a:gd name="T10" fmla="*/ 362 w 362"/>
                  <a:gd name="T11" fmla="*/ 0 h 1800"/>
                  <a:gd name="T12" fmla="*/ 0 w 362"/>
                  <a:gd name="T13" fmla="*/ 0 h 1800"/>
                </a:gdLst>
                <a:ahLst/>
                <a:cxnLst>
                  <a:cxn ang="0">
                    <a:pos x="T0" y="T1"/>
                  </a:cxn>
                  <a:cxn ang="0">
                    <a:pos x="T2" y="T3"/>
                  </a:cxn>
                  <a:cxn ang="0">
                    <a:pos x="T4" y="T5"/>
                  </a:cxn>
                  <a:cxn ang="0">
                    <a:pos x="T6" y="T7"/>
                  </a:cxn>
                  <a:cxn ang="0">
                    <a:pos x="T8" y="T9"/>
                  </a:cxn>
                  <a:cxn ang="0">
                    <a:pos x="T10" y="T11"/>
                  </a:cxn>
                  <a:cxn ang="0">
                    <a:pos x="T12" y="T13"/>
                  </a:cxn>
                </a:cxnLst>
                <a:rect l="0" t="0" r="r" b="b"/>
                <a:pathLst>
                  <a:path w="362" h="1800">
                    <a:moveTo>
                      <a:pt x="0" y="0"/>
                    </a:moveTo>
                    <a:lnTo>
                      <a:pt x="0" y="890"/>
                    </a:lnTo>
                    <a:lnTo>
                      <a:pt x="0" y="1800"/>
                    </a:lnTo>
                    <a:lnTo>
                      <a:pt x="362" y="1800"/>
                    </a:lnTo>
                    <a:lnTo>
                      <a:pt x="362" y="748"/>
                    </a:lnTo>
                    <a:lnTo>
                      <a:pt x="362"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6" name="Freeform 10"/>
              <p:cNvSpPr>
                <a:spLocks/>
              </p:cNvSpPr>
              <p:nvPr/>
            </p:nvSpPr>
            <p:spPr bwMode="auto">
              <a:xfrm>
                <a:off x="4689019" y="4339548"/>
                <a:ext cx="116597" cy="651350"/>
              </a:xfrm>
              <a:custGeom>
                <a:avLst/>
                <a:gdLst>
                  <a:gd name="T0" fmla="*/ 0 w 363"/>
                  <a:gd name="T1" fmla="*/ 0 h 2606"/>
                  <a:gd name="T2" fmla="*/ 0 w 363"/>
                  <a:gd name="T3" fmla="*/ 1524 h 2606"/>
                  <a:gd name="T4" fmla="*/ 0 w 363"/>
                  <a:gd name="T5" fmla="*/ 2606 h 2606"/>
                  <a:gd name="T6" fmla="*/ 363 w 363"/>
                  <a:gd name="T7" fmla="*/ 2606 h 2606"/>
                  <a:gd name="T8" fmla="*/ 363 w 363"/>
                  <a:gd name="T9" fmla="*/ 1382 h 2606"/>
                  <a:gd name="T10" fmla="*/ 363 w 363"/>
                  <a:gd name="T11" fmla="*/ 0 h 2606"/>
                  <a:gd name="T12" fmla="*/ 0 w 363"/>
                  <a:gd name="T13" fmla="*/ 0 h 2606"/>
                </a:gdLst>
                <a:ahLst/>
                <a:cxnLst>
                  <a:cxn ang="0">
                    <a:pos x="T0" y="T1"/>
                  </a:cxn>
                  <a:cxn ang="0">
                    <a:pos x="T2" y="T3"/>
                  </a:cxn>
                  <a:cxn ang="0">
                    <a:pos x="T4" y="T5"/>
                  </a:cxn>
                  <a:cxn ang="0">
                    <a:pos x="T6" y="T7"/>
                  </a:cxn>
                  <a:cxn ang="0">
                    <a:pos x="T8" y="T9"/>
                  </a:cxn>
                  <a:cxn ang="0">
                    <a:pos x="T10" y="T11"/>
                  </a:cxn>
                  <a:cxn ang="0">
                    <a:pos x="T12" y="T13"/>
                  </a:cxn>
                </a:cxnLst>
                <a:rect l="0" t="0" r="r" b="b"/>
                <a:pathLst>
                  <a:path w="363" h="2606">
                    <a:moveTo>
                      <a:pt x="0" y="0"/>
                    </a:moveTo>
                    <a:lnTo>
                      <a:pt x="0" y="1524"/>
                    </a:lnTo>
                    <a:lnTo>
                      <a:pt x="0" y="2606"/>
                    </a:lnTo>
                    <a:lnTo>
                      <a:pt x="363" y="2606"/>
                    </a:lnTo>
                    <a:lnTo>
                      <a:pt x="363" y="1382"/>
                    </a:lnTo>
                    <a:lnTo>
                      <a:pt x="363" y="0"/>
                    </a:lnTo>
                    <a:lnTo>
                      <a:pt x="0"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7" name="Freeform 11"/>
              <p:cNvSpPr>
                <a:spLocks/>
              </p:cNvSpPr>
              <p:nvPr/>
            </p:nvSpPr>
            <p:spPr bwMode="auto">
              <a:xfrm>
                <a:off x="4969752" y="4547500"/>
                <a:ext cx="116597" cy="443398"/>
              </a:xfrm>
              <a:custGeom>
                <a:avLst/>
                <a:gdLst>
                  <a:gd name="T0" fmla="*/ 0 w 363"/>
                  <a:gd name="T1" fmla="*/ 0 h 1774"/>
                  <a:gd name="T2" fmla="*/ 0 w 363"/>
                  <a:gd name="T3" fmla="*/ 349 h 1774"/>
                  <a:gd name="T4" fmla="*/ 0 w 363"/>
                  <a:gd name="T5" fmla="*/ 1774 h 1774"/>
                  <a:gd name="T6" fmla="*/ 363 w 363"/>
                  <a:gd name="T7" fmla="*/ 1774 h 1774"/>
                  <a:gd name="T8" fmla="*/ 363 w 363"/>
                  <a:gd name="T9" fmla="*/ 205 h 1774"/>
                  <a:gd name="T10" fmla="*/ 363 w 363"/>
                  <a:gd name="T11" fmla="*/ 0 h 1774"/>
                  <a:gd name="T12" fmla="*/ 0 w 363"/>
                  <a:gd name="T13" fmla="*/ 0 h 1774"/>
                </a:gdLst>
                <a:ahLst/>
                <a:cxnLst>
                  <a:cxn ang="0">
                    <a:pos x="T0" y="T1"/>
                  </a:cxn>
                  <a:cxn ang="0">
                    <a:pos x="T2" y="T3"/>
                  </a:cxn>
                  <a:cxn ang="0">
                    <a:pos x="T4" y="T5"/>
                  </a:cxn>
                  <a:cxn ang="0">
                    <a:pos x="T6" y="T7"/>
                  </a:cxn>
                  <a:cxn ang="0">
                    <a:pos x="T8" y="T9"/>
                  </a:cxn>
                  <a:cxn ang="0">
                    <a:pos x="T10" y="T11"/>
                  </a:cxn>
                  <a:cxn ang="0">
                    <a:pos x="T12" y="T13"/>
                  </a:cxn>
                </a:cxnLst>
                <a:rect l="0" t="0" r="r" b="b"/>
                <a:pathLst>
                  <a:path w="363" h="1774">
                    <a:moveTo>
                      <a:pt x="0" y="0"/>
                    </a:moveTo>
                    <a:lnTo>
                      <a:pt x="0" y="349"/>
                    </a:lnTo>
                    <a:lnTo>
                      <a:pt x="0" y="1774"/>
                    </a:lnTo>
                    <a:lnTo>
                      <a:pt x="363" y="1774"/>
                    </a:lnTo>
                    <a:lnTo>
                      <a:pt x="363" y="205"/>
                    </a:lnTo>
                    <a:lnTo>
                      <a:pt x="363" y="0"/>
                    </a:lnTo>
                    <a:lnTo>
                      <a:pt x="0" y="0"/>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8" name="Freeform 12"/>
              <p:cNvSpPr>
                <a:spLocks/>
              </p:cNvSpPr>
              <p:nvPr/>
            </p:nvSpPr>
            <p:spPr bwMode="auto">
              <a:xfrm>
                <a:off x="4128195" y="4769949"/>
                <a:ext cx="116919" cy="220949"/>
              </a:xfrm>
              <a:custGeom>
                <a:avLst/>
                <a:gdLst>
                  <a:gd name="T0" fmla="*/ 0 w 364"/>
                  <a:gd name="T1" fmla="*/ 0 h 884"/>
                  <a:gd name="T2" fmla="*/ 0 w 364"/>
                  <a:gd name="T3" fmla="*/ 492 h 884"/>
                  <a:gd name="T4" fmla="*/ 0 w 364"/>
                  <a:gd name="T5" fmla="*/ 884 h 884"/>
                  <a:gd name="T6" fmla="*/ 364 w 364"/>
                  <a:gd name="T7" fmla="*/ 884 h 884"/>
                  <a:gd name="T8" fmla="*/ 364 w 364"/>
                  <a:gd name="T9" fmla="*/ 347 h 884"/>
                  <a:gd name="T10" fmla="*/ 364 w 364"/>
                  <a:gd name="T11" fmla="*/ 0 h 884"/>
                  <a:gd name="T12" fmla="*/ 0 w 364"/>
                  <a:gd name="T13" fmla="*/ 0 h 884"/>
                </a:gdLst>
                <a:ahLst/>
                <a:cxnLst>
                  <a:cxn ang="0">
                    <a:pos x="T0" y="T1"/>
                  </a:cxn>
                  <a:cxn ang="0">
                    <a:pos x="T2" y="T3"/>
                  </a:cxn>
                  <a:cxn ang="0">
                    <a:pos x="T4" y="T5"/>
                  </a:cxn>
                  <a:cxn ang="0">
                    <a:pos x="T6" y="T7"/>
                  </a:cxn>
                  <a:cxn ang="0">
                    <a:pos x="T8" y="T9"/>
                  </a:cxn>
                  <a:cxn ang="0">
                    <a:pos x="T10" y="T11"/>
                  </a:cxn>
                  <a:cxn ang="0">
                    <a:pos x="T12" y="T13"/>
                  </a:cxn>
                </a:cxnLst>
                <a:rect l="0" t="0" r="r" b="b"/>
                <a:pathLst>
                  <a:path w="364" h="884">
                    <a:moveTo>
                      <a:pt x="0" y="0"/>
                    </a:moveTo>
                    <a:lnTo>
                      <a:pt x="0" y="492"/>
                    </a:lnTo>
                    <a:lnTo>
                      <a:pt x="0" y="884"/>
                    </a:lnTo>
                    <a:lnTo>
                      <a:pt x="364" y="884"/>
                    </a:lnTo>
                    <a:lnTo>
                      <a:pt x="364" y="347"/>
                    </a:lnTo>
                    <a:lnTo>
                      <a:pt x="364" y="0"/>
                    </a:lnTo>
                    <a:lnTo>
                      <a:pt x="0" y="0"/>
                    </a:lnTo>
                    <a:close/>
                  </a:path>
                </a:pathLst>
              </a:custGeom>
              <a:solidFill>
                <a:srgbClr val="DC3C00">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39" name="Freeform 13"/>
              <p:cNvSpPr>
                <a:spLocks/>
              </p:cNvSpPr>
              <p:nvPr/>
            </p:nvSpPr>
            <p:spPr bwMode="auto">
              <a:xfrm>
                <a:off x="4268561" y="4408532"/>
                <a:ext cx="116919" cy="582366"/>
              </a:xfrm>
              <a:custGeom>
                <a:avLst/>
                <a:gdLst>
                  <a:gd name="T0" fmla="*/ 0 w 364"/>
                  <a:gd name="T1" fmla="*/ 0 h 2330"/>
                  <a:gd name="T2" fmla="*/ 0 w 364"/>
                  <a:gd name="T3" fmla="*/ 1765 h 2330"/>
                  <a:gd name="T4" fmla="*/ 0 w 364"/>
                  <a:gd name="T5" fmla="*/ 2330 h 2330"/>
                  <a:gd name="T6" fmla="*/ 364 w 364"/>
                  <a:gd name="T7" fmla="*/ 2330 h 2330"/>
                  <a:gd name="T8" fmla="*/ 364 w 364"/>
                  <a:gd name="T9" fmla="*/ 1621 h 2330"/>
                  <a:gd name="T10" fmla="*/ 364 w 364"/>
                  <a:gd name="T11" fmla="*/ 0 h 2330"/>
                  <a:gd name="T12" fmla="*/ 0 w 364"/>
                  <a:gd name="T13" fmla="*/ 0 h 2330"/>
                </a:gdLst>
                <a:ahLst/>
                <a:cxnLst>
                  <a:cxn ang="0">
                    <a:pos x="T0" y="T1"/>
                  </a:cxn>
                  <a:cxn ang="0">
                    <a:pos x="T2" y="T3"/>
                  </a:cxn>
                  <a:cxn ang="0">
                    <a:pos x="T4" y="T5"/>
                  </a:cxn>
                  <a:cxn ang="0">
                    <a:pos x="T6" y="T7"/>
                  </a:cxn>
                  <a:cxn ang="0">
                    <a:pos x="T8" y="T9"/>
                  </a:cxn>
                  <a:cxn ang="0">
                    <a:pos x="T10" y="T11"/>
                  </a:cxn>
                  <a:cxn ang="0">
                    <a:pos x="T12" y="T13"/>
                  </a:cxn>
                </a:cxnLst>
                <a:rect l="0" t="0" r="r" b="b"/>
                <a:pathLst>
                  <a:path w="364" h="2330">
                    <a:moveTo>
                      <a:pt x="0" y="0"/>
                    </a:moveTo>
                    <a:lnTo>
                      <a:pt x="0" y="1765"/>
                    </a:lnTo>
                    <a:lnTo>
                      <a:pt x="0" y="2330"/>
                    </a:lnTo>
                    <a:lnTo>
                      <a:pt x="364" y="2330"/>
                    </a:lnTo>
                    <a:lnTo>
                      <a:pt x="364" y="1621"/>
                    </a:lnTo>
                    <a:lnTo>
                      <a:pt x="364" y="0"/>
                    </a:lnTo>
                    <a:lnTo>
                      <a:pt x="0" y="0"/>
                    </a:lnTo>
                    <a:close/>
                  </a:path>
                </a:pathLst>
              </a:custGeom>
              <a:solidFill>
                <a:srgbClr val="DC3C00">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sp>
          <p:nvSpPr>
            <p:cNvPr id="96" name="Freeform 156"/>
            <p:cNvSpPr>
              <a:spLocks/>
            </p:cNvSpPr>
            <p:nvPr/>
          </p:nvSpPr>
          <p:spPr bwMode="auto">
            <a:xfrm>
              <a:off x="9563973" y="5158461"/>
              <a:ext cx="293718" cy="497748"/>
            </a:xfrm>
            <a:custGeom>
              <a:avLst/>
              <a:gdLst>
                <a:gd name="T0" fmla="*/ 0 w 108"/>
                <a:gd name="T1" fmla="*/ 0 h 185"/>
                <a:gd name="T2" fmla="*/ 0 w 108"/>
                <a:gd name="T3" fmla="*/ 143 h 185"/>
                <a:gd name="T4" fmla="*/ 41 w 108"/>
                <a:gd name="T5" fmla="*/ 185 h 185"/>
                <a:gd name="T6" fmla="*/ 108 w 108"/>
                <a:gd name="T7" fmla="*/ 185 h 185"/>
                <a:gd name="T8" fmla="*/ 108 w 108"/>
                <a:gd name="T9" fmla="*/ 0 h 185"/>
                <a:gd name="T10" fmla="*/ 0 w 108"/>
                <a:gd name="T11" fmla="*/ 0 h 185"/>
              </a:gdLst>
              <a:ahLst/>
              <a:cxnLst>
                <a:cxn ang="0">
                  <a:pos x="T0" y="T1"/>
                </a:cxn>
                <a:cxn ang="0">
                  <a:pos x="T2" y="T3"/>
                </a:cxn>
                <a:cxn ang="0">
                  <a:pos x="T4" y="T5"/>
                </a:cxn>
                <a:cxn ang="0">
                  <a:pos x="T6" y="T7"/>
                </a:cxn>
                <a:cxn ang="0">
                  <a:pos x="T8" y="T9"/>
                </a:cxn>
                <a:cxn ang="0">
                  <a:pos x="T10" y="T11"/>
                </a:cxn>
              </a:cxnLst>
              <a:rect l="0" t="0" r="r" b="b"/>
              <a:pathLst>
                <a:path w="108" h="185">
                  <a:moveTo>
                    <a:pt x="0" y="0"/>
                  </a:moveTo>
                  <a:cubicBezTo>
                    <a:pt x="0" y="143"/>
                    <a:pt x="0" y="143"/>
                    <a:pt x="0" y="143"/>
                  </a:cubicBezTo>
                  <a:cubicBezTo>
                    <a:pt x="0" y="166"/>
                    <a:pt x="18" y="185"/>
                    <a:pt x="41" y="185"/>
                  </a:cubicBezTo>
                  <a:cubicBezTo>
                    <a:pt x="108" y="185"/>
                    <a:pt x="108" y="185"/>
                    <a:pt x="108" y="185"/>
                  </a:cubicBezTo>
                  <a:cubicBezTo>
                    <a:pt x="108" y="0"/>
                    <a:pt x="108" y="0"/>
                    <a:pt x="108" y="0"/>
                  </a:cubicBezTo>
                  <a:lnTo>
                    <a:pt x="0" y="0"/>
                  </a:lnTo>
                  <a:close/>
                </a:path>
              </a:pathLst>
            </a:custGeom>
            <a:solidFill>
              <a:srgbClr val="000000">
                <a:alpha val="1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97" name="Rectangle 152"/>
            <p:cNvSpPr>
              <a:spLocks noChangeArrowheads="1"/>
            </p:cNvSpPr>
            <p:nvPr/>
          </p:nvSpPr>
          <p:spPr bwMode="auto">
            <a:xfrm>
              <a:off x="10357207" y="5515621"/>
              <a:ext cx="54532" cy="26804"/>
            </a:xfrm>
            <a:prstGeom prst="rect">
              <a:avLst/>
            </a:prstGeom>
            <a:solidFill>
              <a:srgbClr val="0072C6">
                <a:lumMod val="75000"/>
              </a:srgbClr>
            </a:solidFill>
            <a:ln>
              <a:noFill/>
            </a:ln>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98" name="Group 97"/>
            <p:cNvGrpSpPr/>
            <p:nvPr/>
          </p:nvGrpSpPr>
          <p:grpSpPr>
            <a:xfrm>
              <a:off x="8921509" y="3668728"/>
              <a:ext cx="622300" cy="1060448"/>
              <a:chOff x="2085125" y="2001830"/>
              <a:chExt cx="622300" cy="1060450"/>
            </a:xfrm>
          </p:grpSpPr>
          <p:grpSp>
            <p:nvGrpSpPr>
              <p:cNvPr id="117" name="Group 116"/>
              <p:cNvGrpSpPr/>
              <p:nvPr/>
            </p:nvGrpSpPr>
            <p:grpSpPr>
              <a:xfrm>
                <a:off x="2085125" y="2001830"/>
                <a:ext cx="622300" cy="1060450"/>
                <a:chOff x="2633663" y="2827338"/>
                <a:chExt cx="622300" cy="1060450"/>
              </a:xfrm>
            </p:grpSpPr>
            <p:sp>
              <p:nvSpPr>
                <p:cNvPr id="124" name="AutoShape 4"/>
                <p:cNvSpPr>
                  <a:spLocks noChangeAspect="1" noChangeArrowheads="1" noTextEdit="1"/>
                </p:cNvSpPr>
                <p:nvPr/>
              </p:nvSpPr>
              <p:spPr bwMode="auto">
                <a:xfrm>
                  <a:off x="2636838" y="2830513"/>
                  <a:ext cx="619125"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25" name="Freeform 124"/>
                <p:cNvSpPr>
                  <a:spLocks/>
                </p:cNvSpPr>
                <p:nvPr/>
              </p:nvSpPr>
              <p:spPr bwMode="auto">
                <a:xfrm>
                  <a:off x="2633663" y="2827338"/>
                  <a:ext cx="619125" cy="1057275"/>
                </a:xfrm>
                <a:custGeom>
                  <a:avLst/>
                  <a:gdLst>
                    <a:gd name="T0" fmla="*/ 165 w 165"/>
                    <a:gd name="T1" fmla="*/ 271 h 282"/>
                    <a:gd name="T2" fmla="*/ 154 w 165"/>
                    <a:gd name="T3" fmla="*/ 282 h 282"/>
                    <a:gd name="T4" fmla="*/ 11 w 165"/>
                    <a:gd name="T5" fmla="*/ 282 h 282"/>
                    <a:gd name="T6" fmla="*/ 0 w 165"/>
                    <a:gd name="T7" fmla="*/ 271 h 282"/>
                    <a:gd name="T8" fmla="*/ 0 w 165"/>
                    <a:gd name="T9" fmla="*/ 11 h 282"/>
                    <a:gd name="T10" fmla="*/ 11 w 165"/>
                    <a:gd name="T11" fmla="*/ 0 h 282"/>
                    <a:gd name="T12" fmla="*/ 154 w 165"/>
                    <a:gd name="T13" fmla="*/ 0 h 282"/>
                    <a:gd name="T14" fmla="*/ 165 w 165"/>
                    <a:gd name="T15" fmla="*/ 11 h 282"/>
                    <a:gd name="T16" fmla="*/ 165 w 165"/>
                    <a:gd name="T17" fmla="*/ 2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282">
                      <a:moveTo>
                        <a:pt x="165" y="271"/>
                      </a:moveTo>
                      <a:cubicBezTo>
                        <a:pt x="165" y="277"/>
                        <a:pt x="160" y="282"/>
                        <a:pt x="154" y="282"/>
                      </a:cubicBezTo>
                      <a:cubicBezTo>
                        <a:pt x="11" y="282"/>
                        <a:pt x="11" y="282"/>
                        <a:pt x="11" y="282"/>
                      </a:cubicBezTo>
                      <a:cubicBezTo>
                        <a:pt x="5" y="282"/>
                        <a:pt x="0" y="277"/>
                        <a:pt x="0" y="271"/>
                      </a:cubicBezTo>
                      <a:cubicBezTo>
                        <a:pt x="0" y="11"/>
                        <a:pt x="0" y="11"/>
                        <a:pt x="0" y="11"/>
                      </a:cubicBezTo>
                      <a:cubicBezTo>
                        <a:pt x="0" y="5"/>
                        <a:pt x="5" y="0"/>
                        <a:pt x="11" y="0"/>
                      </a:cubicBezTo>
                      <a:cubicBezTo>
                        <a:pt x="154" y="0"/>
                        <a:pt x="154" y="0"/>
                        <a:pt x="154" y="0"/>
                      </a:cubicBezTo>
                      <a:cubicBezTo>
                        <a:pt x="160" y="0"/>
                        <a:pt x="165" y="5"/>
                        <a:pt x="165" y="11"/>
                      </a:cubicBezTo>
                      <a:lnTo>
                        <a:pt x="165" y="27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26" name="Rectangle 125"/>
                <p:cNvSpPr>
                  <a:spLocks noChangeArrowheads="1"/>
                </p:cNvSpPr>
                <p:nvPr/>
              </p:nvSpPr>
              <p:spPr bwMode="auto">
                <a:xfrm>
                  <a:off x="2692401" y="2887663"/>
                  <a:ext cx="500063" cy="8318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nvGrpSpPr>
              <p:cNvPr id="118" name="Group 117"/>
              <p:cNvGrpSpPr/>
              <p:nvPr/>
            </p:nvGrpSpPr>
            <p:grpSpPr>
              <a:xfrm>
                <a:off x="2218740" y="2247900"/>
                <a:ext cx="354597" cy="534479"/>
                <a:chOff x="2218740" y="2436133"/>
                <a:chExt cx="354597" cy="346246"/>
              </a:xfrm>
            </p:grpSpPr>
            <p:cxnSp>
              <p:nvCxnSpPr>
                <p:cNvPr id="122" name="Straight Connector 121"/>
                <p:cNvCxnSpPr/>
                <p:nvPr/>
              </p:nvCxnSpPr>
              <p:spPr>
                <a:xfrm flipV="1">
                  <a:off x="2218740" y="2511606"/>
                  <a:ext cx="179356" cy="270773"/>
                </a:xfrm>
                <a:prstGeom prst="line">
                  <a:avLst/>
                </a:prstGeom>
                <a:noFill/>
                <a:ln w="76200" cap="rnd" cmpd="sng" algn="ctr">
                  <a:solidFill>
                    <a:srgbClr val="DC3C00"/>
                  </a:solidFill>
                  <a:prstDash val="solid"/>
                </a:ln>
                <a:effectLst/>
              </p:spPr>
            </p:cxnSp>
            <p:cxnSp>
              <p:nvCxnSpPr>
                <p:cNvPr id="123" name="Straight Connector 122"/>
                <p:cNvCxnSpPr/>
                <p:nvPr/>
              </p:nvCxnSpPr>
              <p:spPr>
                <a:xfrm flipV="1">
                  <a:off x="2407387" y="2436133"/>
                  <a:ext cx="165950" cy="62773"/>
                </a:xfrm>
                <a:prstGeom prst="line">
                  <a:avLst/>
                </a:prstGeom>
                <a:noFill/>
                <a:ln w="76200" cap="rnd" cmpd="sng" algn="ctr">
                  <a:solidFill>
                    <a:srgbClr val="DC3C00"/>
                  </a:solidFill>
                  <a:prstDash val="solid"/>
                </a:ln>
                <a:effectLst/>
              </p:spPr>
            </p:cxnSp>
          </p:grpSp>
          <p:grpSp>
            <p:nvGrpSpPr>
              <p:cNvPr id="119" name="Group 118"/>
              <p:cNvGrpSpPr/>
              <p:nvPr/>
            </p:nvGrpSpPr>
            <p:grpSpPr>
              <a:xfrm>
                <a:off x="2218740" y="2511868"/>
                <a:ext cx="354597" cy="277042"/>
                <a:chOff x="2218740" y="2436133"/>
                <a:chExt cx="354597" cy="346246"/>
              </a:xfrm>
            </p:grpSpPr>
            <p:cxnSp>
              <p:nvCxnSpPr>
                <p:cNvPr id="120" name="Straight Connector 119"/>
                <p:cNvCxnSpPr/>
                <p:nvPr/>
              </p:nvCxnSpPr>
              <p:spPr>
                <a:xfrm flipV="1">
                  <a:off x="2218740" y="2511606"/>
                  <a:ext cx="179356" cy="270773"/>
                </a:xfrm>
                <a:prstGeom prst="line">
                  <a:avLst/>
                </a:prstGeom>
                <a:noFill/>
                <a:ln w="76200" cap="rnd" cmpd="sng" algn="ctr">
                  <a:solidFill>
                    <a:srgbClr val="FF8C00"/>
                  </a:solidFill>
                  <a:prstDash val="solid"/>
                </a:ln>
                <a:effectLst/>
              </p:spPr>
            </p:cxnSp>
            <p:cxnSp>
              <p:nvCxnSpPr>
                <p:cNvPr id="121" name="Straight Connector 120"/>
                <p:cNvCxnSpPr/>
                <p:nvPr/>
              </p:nvCxnSpPr>
              <p:spPr>
                <a:xfrm flipV="1">
                  <a:off x="2407387" y="2436133"/>
                  <a:ext cx="165950" cy="62773"/>
                </a:xfrm>
                <a:prstGeom prst="line">
                  <a:avLst/>
                </a:prstGeom>
                <a:noFill/>
                <a:ln w="76200" cap="rnd" cmpd="sng" algn="ctr">
                  <a:solidFill>
                    <a:srgbClr val="FF8C00"/>
                  </a:solidFill>
                  <a:prstDash val="solid"/>
                </a:ln>
                <a:effectLst/>
              </p:spPr>
            </p:cxnSp>
          </p:grpSp>
        </p:grpSp>
        <p:sp>
          <p:nvSpPr>
            <p:cNvPr id="99" name="Rectangle 98"/>
            <p:cNvSpPr/>
            <p:nvPr/>
          </p:nvSpPr>
          <p:spPr>
            <a:xfrm>
              <a:off x="9857690" y="5207277"/>
              <a:ext cx="594297" cy="448932"/>
            </a:xfrm>
            <a:prstGeom prst="rect">
              <a:avLst/>
            </a:prstGeom>
            <a:solidFill>
              <a:srgbClr val="000000">
                <a:alpha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00" name="Rectangle 99"/>
            <p:cNvSpPr/>
            <p:nvPr/>
          </p:nvSpPr>
          <p:spPr>
            <a:xfrm>
              <a:off x="9563974" y="4872575"/>
              <a:ext cx="888015" cy="285887"/>
            </a:xfrm>
            <a:prstGeom prst="rect">
              <a:avLst/>
            </a:prstGeom>
            <a:solidFill>
              <a:srgbClr val="000000">
                <a:alpha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grpSp>
          <p:nvGrpSpPr>
            <p:cNvPr id="101" name="Group 100"/>
            <p:cNvGrpSpPr/>
            <p:nvPr/>
          </p:nvGrpSpPr>
          <p:grpSpPr>
            <a:xfrm>
              <a:off x="9656611" y="4583037"/>
              <a:ext cx="1452951" cy="996360"/>
              <a:chOff x="2820227" y="2916140"/>
              <a:chExt cx="1452950" cy="996361"/>
            </a:xfrm>
          </p:grpSpPr>
          <p:sp>
            <p:nvSpPr>
              <p:cNvPr id="106" name="Rectangle 105"/>
              <p:cNvSpPr/>
              <p:nvPr/>
            </p:nvSpPr>
            <p:spPr>
              <a:xfrm>
                <a:off x="2882307" y="2977130"/>
                <a:ext cx="1353227" cy="860982"/>
              </a:xfrm>
              <a:prstGeom prst="rect">
                <a:avLst/>
              </a:prstGeom>
              <a:solidFill>
                <a:srgbClr val="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07" name="Freeform 151"/>
              <p:cNvSpPr>
                <a:spLocks noEditPoints="1"/>
              </p:cNvSpPr>
              <p:nvPr/>
            </p:nvSpPr>
            <p:spPr bwMode="auto">
              <a:xfrm>
                <a:off x="2820227" y="2916140"/>
                <a:ext cx="1452950" cy="996361"/>
              </a:xfrm>
              <a:custGeom>
                <a:avLst/>
                <a:gdLst>
                  <a:gd name="T0" fmla="*/ 0 w 662"/>
                  <a:gd name="T1" fmla="*/ 29 h 453"/>
                  <a:gd name="T2" fmla="*/ 0 w 662"/>
                  <a:gd name="T3" fmla="*/ 424 h 453"/>
                  <a:gd name="T4" fmla="*/ 30 w 662"/>
                  <a:gd name="T5" fmla="*/ 453 h 453"/>
                  <a:gd name="T6" fmla="*/ 633 w 662"/>
                  <a:gd name="T7" fmla="*/ 453 h 453"/>
                  <a:gd name="T8" fmla="*/ 662 w 662"/>
                  <a:gd name="T9" fmla="*/ 424 h 453"/>
                  <a:gd name="T10" fmla="*/ 662 w 662"/>
                  <a:gd name="T11" fmla="*/ 29 h 453"/>
                  <a:gd name="T12" fmla="*/ 633 w 662"/>
                  <a:gd name="T13" fmla="*/ 0 h 453"/>
                  <a:gd name="T14" fmla="*/ 30 w 662"/>
                  <a:gd name="T15" fmla="*/ 0 h 453"/>
                  <a:gd name="T16" fmla="*/ 0 w 662"/>
                  <a:gd name="T17" fmla="*/ 29 h 453"/>
                  <a:gd name="T18" fmla="*/ 631 w 662"/>
                  <a:gd name="T19" fmla="*/ 31 h 453"/>
                  <a:gd name="T20" fmla="*/ 631 w 662"/>
                  <a:gd name="T21" fmla="*/ 406 h 453"/>
                  <a:gd name="T22" fmla="*/ 32 w 662"/>
                  <a:gd name="T23" fmla="*/ 406 h 453"/>
                  <a:gd name="T24" fmla="*/ 32 w 662"/>
                  <a:gd name="T25" fmla="*/ 31 h 453"/>
                  <a:gd name="T26" fmla="*/ 631 w 662"/>
                  <a:gd name="T27" fmla="*/ 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2" h="453">
                    <a:moveTo>
                      <a:pt x="0" y="29"/>
                    </a:moveTo>
                    <a:cubicBezTo>
                      <a:pt x="0" y="424"/>
                      <a:pt x="0" y="424"/>
                      <a:pt x="0" y="424"/>
                    </a:cubicBezTo>
                    <a:cubicBezTo>
                      <a:pt x="0" y="440"/>
                      <a:pt x="13" y="453"/>
                      <a:pt x="30" y="453"/>
                    </a:cubicBezTo>
                    <a:cubicBezTo>
                      <a:pt x="633" y="453"/>
                      <a:pt x="633" y="453"/>
                      <a:pt x="633" y="453"/>
                    </a:cubicBezTo>
                    <a:cubicBezTo>
                      <a:pt x="649" y="453"/>
                      <a:pt x="662" y="440"/>
                      <a:pt x="662" y="424"/>
                    </a:cubicBezTo>
                    <a:cubicBezTo>
                      <a:pt x="662" y="29"/>
                      <a:pt x="662" y="29"/>
                      <a:pt x="662" y="29"/>
                    </a:cubicBezTo>
                    <a:cubicBezTo>
                      <a:pt x="662" y="13"/>
                      <a:pt x="649" y="0"/>
                      <a:pt x="633" y="0"/>
                    </a:cubicBezTo>
                    <a:cubicBezTo>
                      <a:pt x="30" y="0"/>
                      <a:pt x="30" y="0"/>
                      <a:pt x="30" y="0"/>
                    </a:cubicBezTo>
                    <a:cubicBezTo>
                      <a:pt x="13" y="0"/>
                      <a:pt x="0" y="13"/>
                      <a:pt x="0" y="29"/>
                    </a:cubicBezTo>
                    <a:close/>
                    <a:moveTo>
                      <a:pt x="631" y="31"/>
                    </a:moveTo>
                    <a:cubicBezTo>
                      <a:pt x="631" y="406"/>
                      <a:pt x="631" y="406"/>
                      <a:pt x="631" y="406"/>
                    </a:cubicBezTo>
                    <a:cubicBezTo>
                      <a:pt x="32" y="406"/>
                      <a:pt x="32" y="406"/>
                      <a:pt x="32" y="406"/>
                    </a:cubicBezTo>
                    <a:cubicBezTo>
                      <a:pt x="32" y="31"/>
                      <a:pt x="32" y="31"/>
                      <a:pt x="32" y="31"/>
                    </a:cubicBezTo>
                    <a:lnTo>
                      <a:pt x="631" y="3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nvGrpSpPr>
              <p:cNvPr id="108" name="Group 107"/>
              <p:cNvGrpSpPr/>
              <p:nvPr/>
            </p:nvGrpSpPr>
            <p:grpSpPr>
              <a:xfrm>
                <a:off x="3229306" y="3087267"/>
                <a:ext cx="626463" cy="627891"/>
                <a:chOff x="3891087" y="2654847"/>
                <a:chExt cx="803150" cy="804981"/>
              </a:xfrm>
            </p:grpSpPr>
            <p:sp>
              <p:nvSpPr>
                <p:cNvPr id="109" name="Oval 108"/>
                <p:cNvSpPr/>
                <p:nvPr/>
              </p:nvSpPr>
              <p:spPr>
                <a:xfrm>
                  <a:off x="3913431" y="2679022"/>
                  <a:ext cx="780806" cy="780806"/>
                </a:xfrm>
                <a:prstGeom prst="ellipse">
                  <a:avLst/>
                </a:prstGeom>
                <a:solidFill>
                  <a:srgbClr val="000000">
                    <a:alpha val="10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grpSp>
              <p:nvGrpSpPr>
                <p:cNvPr id="110" name="Group 109"/>
                <p:cNvGrpSpPr/>
                <p:nvPr/>
              </p:nvGrpSpPr>
              <p:grpSpPr>
                <a:xfrm>
                  <a:off x="3891087" y="2654847"/>
                  <a:ext cx="777873" cy="777873"/>
                  <a:chOff x="-7970836" y="1513467"/>
                  <a:chExt cx="4489451" cy="4489450"/>
                </a:xfrm>
              </p:grpSpPr>
              <p:sp>
                <p:nvSpPr>
                  <p:cNvPr id="111" name="Freeform 18"/>
                  <p:cNvSpPr>
                    <a:spLocks/>
                  </p:cNvSpPr>
                  <p:nvPr/>
                </p:nvSpPr>
                <p:spPr bwMode="auto">
                  <a:xfrm>
                    <a:off x="-6698706" y="1513467"/>
                    <a:ext cx="2483632" cy="2258135"/>
                  </a:xfrm>
                  <a:custGeom>
                    <a:avLst/>
                    <a:gdLst>
                      <a:gd name="T0" fmla="*/ 657 w 657"/>
                      <a:gd name="T1" fmla="*/ 154 h 598"/>
                      <a:gd name="T2" fmla="*/ 255 w 657"/>
                      <a:gd name="T3" fmla="*/ 0 h 598"/>
                      <a:gd name="T4" fmla="*/ 0 w 657"/>
                      <a:gd name="T5" fmla="*/ 57 h 598"/>
                      <a:gd name="T6" fmla="*/ 255 w 657"/>
                      <a:gd name="T7" fmla="*/ 598 h 598"/>
                      <a:gd name="T8" fmla="*/ 657 w 657"/>
                      <a:gd name="T9" fmla="*/ 154 h 598"/>
                    </a:gdLst>
                    <a:ahLst/>
                    <a:cxnLst>
                      <a:cxn ang="0">
                        <a:pos x="T0" y="T1"/>
                      </a:cxn>
                      <a:cxn ang="0">
                        <a:pos x="T2" y="T3"/>
                      </a:cxn>
                      <a:cxn ang="0">
                        <a:pos x="T4" y="T5"/>
                      </a:cxn>
                      <a:cxn ang="0">
                        <a:pos x="T6" y="T7"/>
                      </a:cxn>
                      <a:cxn ang="0">
                        <a:pos x="T8" y="T9"/>
                      </a:cxn>
                    </a:cxnLst>
                    <a:rect l="0" t="0" r="r" b="b"/>
                    <a:pathLst>
                      <a:path w="657" h="598">
                        <a:moveTo>
                          <a:pt x="657" y="154"/>
                        </a:moveTo>
                        <a:cubicBezTo>
                          <a:pt x="551" y="58"/>
                          <a:pt x="410" y="0"/>
                          <a:pt x="255" y="0"/>
                        </a:cubicBezTo>
                        <a:cubicBezTo>
                          <a:pt x="164" y="0"/>
                          <a:pt x="78" y="20"/>
                          <a:pt x="0" y="57"/>
                        </a:cubicBezTo>
                        <a:cubicBezTo>
                          <a:pt x="255" y="598"/>
                          <a:pt x="255" y="598"/>
                          <a:pt x="255" y="598"/>
                        </a:cubicBezTo>
                        <a:lnTo>
                          <a:pt x="657" y="15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12" name="Freeform 19"/>
                  <p:cNvSpPr>
                    <a:spLocks/>
                  </p:cNvSpPr>
                  <p:nvPr/>
                </p:nvSpPr>
                <p:spPr bwMode="auto">
                  <a:xfrm>
                    <a:off x="-5727698" y="2089730"/>
                    <a:ext cx="2078038" cy="1665288"/>
                  </a:xfrm>
                  <a:custGeom>
                    <a:avLst/>
                    <a:gdLst>
                      <a:gd name="T0" fmla="*/ 554 w 554"/>
                      <a:gd name="T1" fmla="*/ 217 h 444"/>
                      <a:gd name="T2" fmla="*/ 402 w 554"/>
                      <a:gd name="T3" fmla="*/ 0 h 444"/>
                      <a:gd name="T4" fmla="*/ 0 w 554"/>
                      <a:gd name="T5" fmla="*/ 444 h 444"/>
                      <a:gd name="T6" fmla="*/ 554 w 554"/>
                      <a:gd name="T7" fmla="*/ 217 h 444"/>
                    </a:gdLst>
                    <a:ahLst/>
                    <a:cxnLst>
                      <a:cxn ang="0">
                        <a:pos x="T0" y="T1"/>
                      </a:cxn>
                      <a:cxn ang="0">
                        <a:pos x="T2" y="T3"/>
                      </a:cxn>
                      <a:cxn ang="0">
                        <a:pos x="T4" y="T5"/>
                      </a:cxn>
                      <a:cxn ang="0">
                        <a:pos x="T6" y="T7"/>
                      </a:cxn>
                    </a:cxnLst>
                    <a:rect l="0" t="0" r="r" b="b"/>
                    <a:pathLst>
                      <a:path w="554" h="444">
                        <a:moveTo>
                          <a:pt x="554" y="217"/>
                        </a:moveTo>
                        <a:cubicBezTo>
                          <a:pt x="520" y="134"/>
                          <a:pt x="468" y="60"/>
                          <a:pt x="402" y="0"/>
                        </a:cubicBezTo>
                        <a:cubicBezTo>
                          <a:pt x="0" y="444"/>
                          <a:pt x="0" y="444"/>
                          <a:pt x="0" y="444"/>
                        </a:cubicBezTo>
                        <a:lnTo>
                          <a:pt x="554"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13" name="Freeform 20"/>
                  <p:cNvSpPr>
                    <a:spLocks/>
                  </p:cNvSpPr>
                  <p:nvPr/>
                </p:nvSpPr>
                <p:spPr bwMode="auto">
                  <a:xfrm>
                    <a:off x="-7970836" y="1726192"/>
                    <a:ext cx="2243138" cy="3605213"/>
                  </a:xfrm>
                  <a:custGeom>
                    <a:avLst/>
                    <a:gdLst>
                      <a:gd name="T0" fmla="*/ 343 w 598"/>
                      <a:gd name="T1" fmla="*/ 0 h 961"/>
                      <a:gd name="T2" fmla="*/ 0 w 598"/>
                      <a:gd name="T3" fmla="*/ 541 h 961"/>
                      <a:gd name="T4" fmla="*/ 172 w 598"/>
                      <a:gd name="T5" fmla="*/ 961 h 961"/>
                      <a:gd name="T6" fmla="*/ 598 w 598"/>
                      <a:gd name="T7" fmla="*/ 541 h 961"/>
                      <a:gd name="T8" fmla="*/ 343 w 598"/>
                      <a:gd name="T9" fmla="*/ 0 h 961"/>
                    </a:gdLst>
                    <a:ahLst/>
                    <a:cxnLst>
                      <a:cxn ang="0">
                        <a:pos x="T0" y="T1"/>
                      </a:cxn>
                      <a:cxn ang="0">
                        <a:pos x="T2" y="T3"/>
                      </a:cxn>
                      <a:cxn ang="0">
                        <a:pos x="T4" y="T5"/>
                      </a:cxn>
                      <a:cxn ang="0">
                        <a:pos x="T6" y="T7"/>
                      </a:cxn>
                      <a:cxn ang="0">
                        <a:pos x="T8" y="T9"/>
                      </a:cxn>
                    </a:cxnLst>
                    <a:rect l="0" t="0" r="r" b="b"/>
                    <a:pathLst>
                      <a:path w="598" h="961">
                        <a:moveTo>
                          <a:pt x="343" y="0"/>
                        </a:moveTo>
                        <a:cubicBezTo>
                          <a:pt x="140" y="96"/>
                          <a:pt x="0" y="302"/>
                          <a:pt x="0" y="541"/>
                        </a:cubicBezTo>
                        <a:cubicBezTo>
                          <a:pt x="0" y="705"/>
                          <a:pt x="65" y="853"/>
                          <a:pt x="172" y="961"/>
                        </a:cubicBezTo>
                        <a:cubicBezTo>
                          <a:pt x="598" y="541"/>
                          <a:pt x="598" y="541"/>
                          <a:pt x="598" y="541"/>
                        </a:cubicBezTo>
                        <a:lnTo>
                          <a:pt x="343"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14" name="Freeform 21"/>
                  <p:cNvSpPr>
                    <a:spLocks/>
                  </p:cNvSpPr>
                  <p:nvPr/>
                </p:nvSpPr>
                <p:spPr bwMode="auto">
                  <a:xfrm>
                    <a:off x="-5727698" y="2904117"/>
                    <a:ext cx="2246313" cy="850900"/>
                  </a:xfrm>
                  <a:custGeom>
                    <a:avLst/>
                    <a:gdLst>
                      <a:gd name="T0" fmla="*/ 0 w 599"/>
                      <a:gd name="T1" fmla="*/ 227 h 227"/>
                      <a:gd name="T2" fmla="*/ 599 w 599"/>
                      <a:gd name="T3" fmla="*/ 227 h 227"/>
                      <a:gd name="T4" fmla="*/ 554 w 599"/>
                      <a:gd name="T5" fmla="*/ 0 h 227"/>
                      <a:gd name="T6" fmla="*/ 0 w 599"/>
                      <a:gd name="T7" fmla="*/ 227 h 227"/>
                    </a:gdLst>
                    <a:ahLst/>
                    <a:cxnLst>
                      <a:cxn ang="0">
                        <a:pos x="T0" y="T1"/>
                      </a:cxn>
                      <a:cxn ang="0">
                        <a:pos x="T2" y="T3"/>
                      </a:cxn>
                      <a:cxn ang="0">
                        <a:pos x="T4" y="T5"/>
                      </a:cxn>
                      <a:cxn ang="0">
                        <a:pos x="T6" y="T7"/>
                      </a:cxn>
                    </a:cxnLst>
                    <a:rect l="0" t="0" r="r" b="b"/>
                    <a:pathLst>
                      <a:path w="599" h="227">
                        <a:moveTo>
                          <a:pt x="0" y="227"/>
                        </a:moveTo>
                        <a:cubicBezTo>
                          <a:pt x="599" y="227"/>
                          <a:pt x="599" y="227"/>
                          <a:pt x="599" y="227"/>
                        </a:cubicBezTo>
                        <a:cubicBezTo>
                          <a:pt x="599" y="147"/>
                          <a:pt x="583" y="70"/>
                          <a:pt x="554" y="0"/>
                        </a:cubicBezTo>
                        <a:lnTo>
                          <a:pt x="0" y="22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15" name="Freeform 22"/>
                  <p:cNvSpPr>
                    <a:spLocks/>
                  </p:cNvSpPr>
                  <p:nvPr/>
                </p:nvSpPr>
                <p:spPr bwMode="auto">
                  <a:xfrm>
                    <a:off x="-7326311" y="3755017"/>
                    <a:ext cx="1598613" cy="2003425"/>
                  </a:xfrm>
                  <a:custGeom>
                    <a:avLst/>
                    <a:gdLst>
                      <a:gd name="T0" fmla="*/ 0 w 426"/>
                      <a:gd name="T1" fmla="*/ 420 h 534"/>
                      <a:gd name="T2" fmla="*/ 155 w 426"/>
                      <a:gd name="T3" fmla="*/ 534 h 534"/>
                      <a:gd name="T4" fmla="*/ 426 w 426"/>
                      <a:gd name="T5" fmla="*/ 0 h 534"/>
                      <a:gd name="T6" fmla="*/ 0 w 426"/>
                      <a:gd name="T7" fmla="*/ 420 h 534"/>
                    </a:gdLst>
                    <a:ahLst/>
                    <a:cxnLst>
                      <a:cxn ang="0">
                        <a:pos x="T0" y="T1"/>
                      </a:cxn>
                      <a:cxn ang="0">
                        <a:pos x="T2" y="T3"/>
                      </a:cxn>
                      <a:cxn ang="0">
                        <a:pos x="T4" y="T5"/>
                      </a:cxn>
                      <a:cxn ang="0">
                        <a:pos x="T6" y="T7"/>
                      </a:cxn>
                    </a:cxnLst>
                    <a:rect l="0" t="0" r="r" b="b"/>
                    <a:pathLst>
                      <a:path w="426" h="534">
                        <a:moveTo>
                          <a:pt x="0" y="420"/>
                        </a:moveTo>
                        <a:cubicBezTo>
                          <a:pt x="45" y="466"/>
                          <a:pt x="97" y="505"/>
                          <a:pt x="155" y="534"/>
                        </a:cubicBezTo>
                        <a:cubicBezTo>
                          <a:pt x="426" y="0"/>
                          <a:pt x="426" y="0"/>
                          <a:pt x="426" y="0"/>
                        </a:cubicBezTo>
                        <a:lnTo>
                          <a:pt x="0" y="420"/>
                        </a:lnTo>
                        <a:close/>
                      </a:path>
                    </a:pathLst>
                  </a:custGeom>
                  <a:solidFill>
                    <a:srgbClr val="DC3C0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sp>
                <p:nvSpPr>
                  <p:cNvPr id="116" name="Freeform 23"/>
                  <p:cNvSpPr>
                    <a:spLocks/>
                  </p:cNvSpPr>
                  <p:nvPr/>
                </p:nvSpPr>
                <p:spPr bwMode="auto">
                  <a:xfrm>
                    <a:off x="-6743698" y="3755017"/>
                    <a:ext cx="3262313" cy="2247900"/>
                  </a:xfrm>
                  <a:custGeom>
                    <a:avLst/>
                    <a:gdLst>
                      <a:gd name="T0" fmla="*/ 0 w 870"/>
                      <a:gd name="T1" fmla="*/ 534 h 599"/>
                      <a:gd name="T2" fmla="*/ 271 w 870"/>
                      <a:gd name="T3" fmla="*/ 599 h 599"/>
                      <a:gd name="T4" fmla="*/ 870 w 870"/>
                      <a:gd name="T5" fmla="*/ 0 h 599"/>
                      <a:gd name="T6" fmla="*/ 271 w 870"/>
                      <a:gd name="T7" fmla="*/ 0 h 599"/>
                      <a:gd name="T8" fmla="*/ 0 w 870"/>
                      <a:gd name="T9" fmla="*/ 534 h 599"/>
                    </a:gdLst>
                    <a:ahLst/>
                    <a:cxnLst>
                      <a:cxn ang="0">
                        <a:pos x="T0" y="T1"/>
                      </a:cxn>
                      <a:cxn ang="0">
                        <a:pos x="T2" y="T3"/>
                      </a:cxn>
                      <a:cxn ang="0">
                        <a:pos x="T4" y="T5"/>
                      </a:cxn>
                      <a:cxn ang="0">
                        <a:pos x="T6" y="T7"/>
                      </a:cxn>
                      <a:cxn ang="0">
                        <a:pos x="T8" y="T9"/>
                      </a:cxn>
                    </a:cxnLst>
                    <a:rect l="0" t="0" r="r" b="b"/>
                    <a:pathLst>
                      <a:path w="870" h="599">
                        <a:moveTo>
                          <a:pt x="0" y="534"/>
                        </a:moveTo>
                        <a:cubicBezTo>
                          <a:pt x="82" y="576"/>
                          <a:pt x="174" y="599"/>
                          <a:pt x="271" y="599"/>
                        </a:cubicBezTo>
                        <a:cubicBezTo>
                          <a:pt x="602" y="599"/>
                          <a:pt x="870" y="331"/>
                          <a:pt x="870" y="0"/>
                        </a:cubicBezTo>
                        <a:cubicBezTo>
                          <a:pt x="271" y="0"/>
                          <a:pt x="271" y="0"/>
                          <a:pt x="271" y="0"/>
                        </a:cubicBezTo>
                        <a:lnTo>
                          <a:pt x="0" y="53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0000"/>
                      </a:solidFill>
                      <a:effectLst/>
                      <a:uLnTx/>
                      <a:uFillTx/>
                    </a:endParaRPr>
                  </a:p>
                </p:txBody>
              </p:sp>
            </p:grpSp>
          </p:grpSp>
        </p:grpSp>
        <p:sp>
          <p:nvSpPr>
            <p:cNvPr id="102" name="Rectangle 101"/>
            <p:cNvSpPr/>
            <p:nvPr/>
          </p:nvSpPr>
          <p:spPr>
            <a:xfrm>
              <a:off x="4857369" y="6747585"/>
              <a:ext cx="495869" cy="229476"/>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03" name="Rectangle 102"/>
            <p:cNvSpPr/>
            <p:nvPr/>
          </p:nvSpPr>
          <p:spPr>
            <a:xfrm>
              <a:off x="5346657" y="6127665"/>
              <a:ext cx="1128404" cy="849394"/>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04" name="Rectangle 103"/>
            <p:cNvSpPr/>
            <p:nvPr/>
          </p:nvSpPr>
          <p:spPr>
            <a:xfrm>
              <a:off x="4293164" y="5825829"/>
              <a:ext cx="564203" cy="1151226"/>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sp>
          <p:nvSpPr>
            <p:cNvPr id="105" name="Rectangle 104"/>
            <p:cNvSpPr/>
            <p:nvPr/>
          </p:nvSpPr>
          <p:spPr>
            <a:xfrm>
              <a:off x="3797293" y="6747597"/>
              <a:ext cx="495869" cy="229476"/>
            </a:xfrm>
            <a:prstGeom prst="rect">
              <a:avLst/>
            </a:prstGeom>
            <a:solidFill>
              <a:srgbClr val="FFFFFF">
                <a:lumMod val="9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8217A"/>
                </a:solidFill>
                <a:effectLst/>
                <a:uLnTx/>
                <a:uFillTx/>
                <a:latin typeface="Segoe UI"/>
                <a:ea typeface="+mn-ea"/>
                <a:cs typeface="+mn-cs"/>
              </a:endParaRPr>
            </a:p>
          </p:txBody>
        </p:sp>
      </p:grpSp>
      <p:sp>
        <p:nvSpPr>
          <p:cNvPr id="141" name="TextBox 140"/>
          <p:cNvSpPr txBox="1"/>
          <p:nvPr/>
        </p:nvSpPr>
        <p:spPr>
          <a:xfrm>
            <a:off x="713671" y="4333644"/>
            <a:ext cx="6702672" cy="1107996"/>
          </a:xfrm>
          <a:prstGeom prst="rect">
            <a:avLst/>
          </a:prstGeom>
          <a:noFill/>
        </p:spPr>
        <p:txBody>
          <a:bodyPr wrap="square" lIns="0" tIns="0" rIns="0" bIns="0" rtlCol="0">
            <a:spAutoFit/>
          </a:bodyPr>
          <a:lstStyle/>
          <a:p>
            <a:r>
              <a:rPr lang="en-US" sz="2400" dirty="0">
                <a:latin typeface="Segoe UI Light" pitchFamily="34" charset="0"/>
              </a:rPr>
              <a:t>Features used:</a:t>
            </a:r>
          </a:p>
          <a:p>
            <a:pPr lvl="1"/>
            <a:r>
              <a:rPr lang="en-US" sz="2400" dirty="0">
                <a:latin typeface="Segoe UI Light" pitchFamily="34" charset="0"/>
              </a:rPr>
              <a:t>Spelling correction, suggestions, </a:t>
            </a:r>
            <a:br>
              <a:rPr lang="en-US" sz="2400" dirty="0">
                <a:latin typeface="Segoe UI Light" pitchFamily="34" charset="0"/>
              </a:rPr>
            </a:br>
            <a:r>
              <a:rPr lang="en-US" sz="2400" dirty="0">
                <a:latin typeface="Segoe UI Light" pitchFamily="34" charset="0"/>
              </a:rPr>
              <a:t>user-friendly operators (+, -, *, “”, etc.)</a:t>
            </a:r>
          </a:p>
        </p:txBody>
      </p:sp>
    </p:spTree>
    <p:extLst>
      <p:ext uri="{BB962C8B-B14F-4D97-AF65-F5344CB8AC3E}">
        <p14:creationId xmlns:p14="http://schemas.microsoft.com/office/powerpoint/2010/main" val="181155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488418" y="2569945"/>
            <a:ext cx="4527147" cy="330015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Arrow Connector 4"/>
          <p:cNvCxnSpPr/>
          <p:nvPr/>
        </p:nvCxnSpPr>
        <p:spPr>
          <a:xfrm flipH="1" flipV="1">
            <a:off x="7530396" y="2711475"/>
            <a:ext cx="1" cy="3158626"/>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7530395" y="5870100"/>
            <a:ext cx="3375498" cy="1"/>
          </a:xfrm>
          <a:prstGeom prst="straightConnector1">
            <a:avLst/>
          </a:prstGeom>
          <a:ln w="25400">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7668843" y="4868415"/>
            <a:ext cx="857250" cy="857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p:nvSpPr>
        <p:spPr>
          <a:xfrm>
            <a:off x="8553449" y="4868415"/>
            <a:ext cx="857250" cy="8572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Rectangle 8"/>
          <p:cNvSpPr/>
          <p:nvPr/>
        </p:nvSpPr>
        <p:spPr>
          <a:xfrm>
            <a:off x="8557357" y="3987975"/>
            <a:ext cx="857250" cy="8572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a:xfrm>
            <a:off x="7668409" y="3987975"/>
            <a:ext cx="857250" cy="8572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9437846" y="4868415"/>
            <a:ext cx="857250" cy="857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Rectangle 11"/>
          <p:cNvSpPr/>
          <p:nvPr/>
        </p:nvSpPr>
        <p:spPr>
          <a:xfrm>
            <a:off x="9437846" y="3987975"/>
            <a:ext cx="857250" cy="857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5" name="Rectangle 14"/>
          <p:cNvSpPr/>
          <p:nvPr/>
        </p:nvSpPr>
        <p:spPr>
          <a:xfrm>
            <a:off x="8559419" y="3107739"/>
            <a:ext cx="857250" cy="857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6" name="Rectangle 15"/>
          <p:cNvSpPr/>
          <p:nvPr/>
        </p:nvSpPr>
        <p:spPr>
          <a:xfrm>
            <a:off x="7677006" y="3107739"/>
            <a:ext cx="857250" cy="857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7" name="Rectangle 16"/>
          <p:cNvSpPr/>
          <p:nvPr/>
        </p:nvSpPr>
        <p:spPr>
          <a:xfrm>
            <a:off x="9439908" y="3107739"/>
            <a:ext cx="857250" cy="8572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TextBox 19"/>
          <p:cNvSpPr txBox="1"/>
          <p:nvPr/>
        </p:nvSpPr>
        <p:spPr>
          <a:xfrm>
            <a:off x="6991867" y="5851767"/>
            <a:ext cx="4054360" cy="615553"/>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Partitions</a:t>
            </a:r>
          </a:p>
          <a:p>
            <a:pPr algn="ctr"/>
            <a:r>
              <a:rPr lang="en-US" sz="1600" dirty="0">
                <a:solidFill>
                  <a:prstClr val="black"/>
                </a:solidFill>
                <a:latin typeface="Segoe UI Light" panose="020B0502040204020203" pitchFamily="34" charset="0"/>
                <a:cs typeface="Segoe UI Light" panose="020B0502040204020203" pitchFamily="34" charset="0"/>
              </a:rPr>
              <a:t>(more documents, more storage)</a:t>
            </a:r>
          </a:p>
        </p:txBody>
      </p:sp>
      <p:sp>
        <p:nvSpPr>
          <p:cNvPr id="21" name="TextBox 20"/>
          <p:cNvSpPr txBox="1"/>
          <p:nvPr/>
        </p:nvSpPr>
        <p:spPr>
          <a:xfrm rot="16200000">
            <a:off x="5940834" y="3621351"/>
            <a:ext cx="2464488" cy="615553"/>
          </a:xfrm>
          <a:prstGeom prst="rect">
            <a:avLst/>
          </a:prstGeom>
          <a:noFill/>
        </p:spPr>
        <p:txBody>
          <a:bodyPr wrap="square" rtlCol="0">
            <a:spAutoFit/>
          </a:bodyPr>
          <a:lstStyle/>
          <a:p>
            <a:pPr algn="ctr"/>
            <a:r>
              <a:rPr lang="en-US" dirty="0">
                <a:solidFill>
                  <a:prstClr val="black"/>
                </a:solidFill>
                <a:latin typeface="Segoe UI Light" panose="020B0502040204020203" pitchFamily="34" charset="0"/>
                <a:cs typeface="Segoe UI Light" panose="020B0502040204020203" pitchFamily="34" charset="0"/>
              </a:rPr>
              <a:t>Replicas</a:t>
            </a:r>
            <a:br>
              <a:rPr lang="en-US" dirty="0">
                <a:solidFill>
                  <a:prstClr val="black"/>
                </a:solidFill>
                <a:latin typeface="Segoe UI Light" panose="020B0502040204020203" pitchFamily="34" charset="0"/>
                <a:cs typeface="Segoe UI Light" panose="020B0502040204020203" pitchFamily="34" charset="0"/>
              </a:rPr>
            </a:br>
            <a:r>
              <a:rPr lang="en-US" sz="1600" dirty="0">
                <a:solidFill>
                  <a:prstClr val="black"/>
                </a:solidFill>
                <a:latin typeface="Segoe UI Light" panose="020B0502040204020203" pitchFamily="34" charset="0"/>
                <a:cs typeface="Segoe UI Light" panose="020B0502040204020203" pitchFamily="34" charset="0"/>
              </a:rPr>
              <a:t>(more queries, more HA)</a:t>
            </a:r>
          </a:p>
        </p:txBody>
      </p:sp>
      <p:sp>
        <p:nvSpPr>
          <p:cNvPr id="3" name="TextBox 2"/>
          <p:cNvSpPr txBox="1"/>
          <p:nvPr/>
        </p:nvSpPr>
        <p:spPr>
          <a:xfrm>
            <a:off x="401503" y="6110906"/>
            <a:ext cx="5776325" cy="307777"/>
          </a:xfrm>
          <a:prstGeom prst="rect">
            <a:avLst/>
          </a:prstGeom>
          <a:noFill/>
        </p:spPr>
        <p:txBody>
          <a:bodyPr wrap="none" rtlCol="0">
            <a:spAutoFit/>
          </a:bodyPr>
          <a:lstStyle/>
          <a:p>
            <a:r>
              <a:rPr lang="en-US" sz="1400" dirty="0">
                <a:solidFill>
                  <a:prstClr val="black"/>
                </a:solidFill>
                <a:latin typeface="Segoe UI Light" panose="020B0502040204020203" pitchFamily="34" charset="0"/>
                <a:cs typeface="Segoe UI Light" panose="020B0502040204020203" pitchFamily="34" charset="0"/>
              </a:rPr>
              <a:t>*Document count and throughput based on benchmark index and queries.</a:t>
            </a:r>
          </a:p>
        </p:txBody>
      </p:sp>
      <p:sp>
        <p:nvSpPr>
          <p:cNvPr id="26" name="TextBox 25"/>
          <p:cNvSpPr txBox="1"/>
          <p:nvPr/>
        </p:nvSpPr>
        <p:spPr>
          <a:xfrm>
            <a:off x="401503" y="1157890"/>
            <a:ext cx="5926418" cy="1169551"/>
          </a:xfrm>
          <a:prstGeom prst="rect">
            <a:avLst/>
          </a:prstGeom>
          <a:noFill/>
        </p:spPr>
        <p:txBody>
          <a:bodyPr wrap="square" rtlCol="0">
            <a:spAutoFit/>
          </a:bodyPr>
          <a:lstStyle>
            <a:defPPr>
              <a:defRPr lang="en-US"/>
            </a:defPPr>
            <a:lvl1pPr>
              <a:spcAft>
                <a:spcPts val="600"/>
              </a:spcAft>
              <a:defRPr sz="2000">
                <a:solidFill>
                  <a:prstClr val="white">
                    <a:lumMod val="50000"/>
                  </a:prstClr>
                </a:solidFill>
                <a:cs typeface="Segoe UI" panose="020B0502040204020203" pitchFamily="34" charset="0"/>
              </a:defRPr>
            </a:lvl1pPr>
          </a:lstStyle>
          <a:p>
            <a:r>
              <a:rPr lang="en-US" dirty="0">
                <a:solidFill>
                  <a:schemeClr val="tx1"/>
                </a:solidFill>
                <a:latin typeface="+mj-lt"/>
              </a:rPr>
              <a:t>Pricing principles</a:t>
            </a:r>
          </a:p>
          <a:p>
            <a:r>
              <a:rPr lang="en-US" dirty="0">
                <a:solidFill>
                  <a:schemeClr val="tx1"/>
                </a:solidFill>
                <a:latin typeface="+mj-lt"/>
              </a:rPr>
              <a:t>Capacity units can be combined</a:t>
            </a:r>
          </a:p>
          <a:p>
            <a:r>
              <a:rPr lang="en-US" dirty="0">
                <a:solidFill>
                  <a:schemeClr val="tx1"/>
                </a:solidFill>
                <a:latin typeface="+mj-lt"/>
              </a:rPr>
              <a:t>Search units stack horizontally and vertically</a:t>
            </a:r>
          </a:p>
        </p:txBody>
      </p:sp>
      <p:sp>
        <p:nvSpPr>
          <p:cNvPr id="27" name="TextBox 26"/>
          <p:cNvSpPr txBox="1"/>
          <p:nvPr/>
        </p:nvSpPr>
        <p:spPr>
          <a:xfrm>
            <a:off x="6039973" y="1150813"/>
            <a:ext cx="5926418" cy="1308050"/>
          </a:xfrm>
          <a:prstGeom prst="rect">
            <a:avLst/>
          </a:prstGeom>
          <a:noFill/>
        </p:spPr>
        <p:txBody>
          <a:bodyPr wrap="square" rtlCol="0">
            <a:spAutoFit/>
          </a:bodyPr>
          <a:lstStyle/>
          <a:p>
            <a:pPr>
              <a:spcAft>
                <a:spcPts val="600"/>
              </a:spcAft>
            </a:pPr>
            <a:r>
              <a:rPr lang="en-US" sz="2000" dirty="0">
                <a:latin typeface="+mj-lt"/>
                <a:cs typeface="Segoe UI" panose="020B0502040204020203" pitchFamily="34" charset="0"/>
              </a:rPr>
              <a:t>Key features</a:t>
            </a:r>
          </a:p>
          <a:p>
            <a:pPr>
              <a:spcAft>
                <a:spcPts val="600"/>
              </a:spcAft>
            </a:pPr>
            <a:r>
              <a:rPr lang="en-US" dirty="0">
                <a:latin typeface="+mj-lt"/>
                <a:cs typeface="Segoe UI" panose="020B0502040204020203" pitchFamily="34" charset="0"/>
              </a:rPr>
              <a:t>Simple API keyword search with user-friendly operators, hit highlighting, faceting, suggestions, scoring profiles, and geo-spatial data </a:t>
            </a:r>
          </a:p>
        </p:txBody>
      </p:sp>
      <p:sp>
        <p:nvSpPr>
          <p:cNvPr id="2" name="Title 1"/>
          <p:cNvSpPr>
            <a:spLocks noGrp="1"/>
          </p:cNvSpPr>
          <p:nvPr>
            <p:ph type="title"/>
          </p:nvPr>
        </p:nvSpPr>
        <p:spPr/>
        <p:txBody>
          <a:bodyPr/>
          <a:lstStyle/>
          <a:p>
            <a:r>
              <a:rPr lang="en-US" dirty="0">
                <a:solidFill>
                  <a:srgbClr val="505050"/>
                </a:solidFill>
              </a:rPr>
              <a:t>What does Azure Search cost?</a:t>
            </a:r>
            <a:endParaRPr lang="en-US" dirty="0"/>
          </a:p>
        </p:txBody>
      </p:sp>
      <p:sp>
        <p:nvSpPr>
          <p:cNvPr id="4" name="Rectangle 3"/>
          <p:cNvSpPr/>
          <p:nvPr/>
        </p:nvSpPr>
        <p:spPr>
          <a:xfrm>
            <a:off x="748552" y="2711475"/>
            <a:ext cx="1598515" cy="307777"/>
          </a:xfrm>
          <a:prstGeom prst="rect">
            <a:avLst/>
          </a:prstGeom>
        </p:spPr>
        <p:txBody>
          <a:bodyPr wrap="none">
            <a:spAutoFit/>
          </a:bodyPr>
          <a:lstStyle/>
          <a:p>
            <a:pPr lvl="0" defTabSz="914050" fontAlgn="base">
              <a:spcBef>
                <a:spcPct val="0"/>
              </a:spcBef>
              <a:spcAft>
                <a:spcPct val="0"/>
              </a:spcAft>
              <a:defRPr/>
            </a:pPr>
            <a:r>
              <a:rPr lang="en-US" sz="1400" kern="0" dirty="0">
                <a:solidFill>
                  <a:schemeClr val="accent1"/>
                </a:solidFill>
                <a:latin typeface="Segoe UI Light"/>
              </a:rPr>
              <a:t>STANDARD OFFER</a:t>
            </a:r>
          </a:p>
        </p:txBody>
      </p:sp>
      <p:sp>
        <p:nvSpPr>
          <p:cNvPr id="23" name="Rectangle 22"/>
          <p:cNvSpPr/>
          <p:nvPr/>
        </p:nvSpPr>
        <p:spPr>
          <a:xfrm>
            <a:off x="683724" y="3150665"/>
            <a:ext cx="1015021" cy="1015663"/>
          </a:xfrm>
          <a:prstGeom prst="rect">
            <a:avLst/>
          </a:prstGeom>
        </p:spPr>
        <p:txBody>
          <a:bodyPr wrap="none">
            <a:spAutoFit/>
          </a:bodyPr>
          <a:lstStyle/>
          <a:p>
            <a:r>
              <a:rPr lang="en-US" sz="6000" kern="0" dirty="0">
                <a:solidFill>
                  <a:schemeClr val="accent1"/>
                </a:solidFill>
                <a:cs typeface="Segoe UI" panose="020B0502040204020203" pitchFamily="34" charset="0"/>
              </a:rPr>
              <a:t>15</a:t>
            </a:r>
            <a:endParaRPr lang="en-US" sz="6000" dirty="0">
              <a:solidFill>
                <a:schemeClr val="accent1"/>
              </a:solidFill>
              <a:cs typeface="Segoe UI" panose="020B0502040204020203" pitchFamily="34" charset="0"/>
            </a:endParaRPr>
          </a:p>
        </p:txBody>
      </p:sp>
      <p:sp>
        <p:nvSpPr>
          <p:cNvPr id="28" name="Rectangle 27"/>
          <p:cNvSpPr/>
          <p:nvPr/>
        </p:nvSpPr>
        <p:spPr>
          <a:xfrm>
            <a:off x="736424" y="3967572"/>
            <a:ext cx="1338253" cy="523220"/>
          </a:xfrm>
          <a:prstGeom prst="rect">
            <a:avLst/>
          </a:prstGeom>
        </p:spPr>
        <p:txBody>
          <a:bodyPr wrap="square">
            <a:spAutoFit/>
          </a:bodyPr>
          <a:lstStyle/>
          <a:p>
            <a:r>
              <a:rPr lang="en-US" sz="1400" kern="0" dirty="0">
                <a:solidFill>
                  <a:schemeClr val="accent1"/>
                </a:solidFill>
              </a:rPr>
              <a:t>million documents</a:t>
            </a:r>
            <a:endParaRPr lang="en-US" sz="1400" dirty="0">
              <a:solidFill>
                <a:schemeClr val="accent1"/>
              </a:solidFill>
            </a:endParaRPr>
          </a:p>
        </p:txBody>
      </p:sp>
      <p:sp>
        <p:nvSpPr>
          <p:cNvPr id="29" name="Rectangle 28"/>
          <p:cNvSpPr/>
          <p:nvPr/>
        </p:nvSpPr>
        <p:spPr>
          <a:xfrm>
            <a:off x="2076608" y="3150665"/>
            <a:ext cx="1015021" cy="1015663"/>
          </a:xfrm>
          <a:prstGeom prst="rect">
            <a:avLst/>
          </a:prstGeom>
        </p:spPr>
        <p:txBody>
          <a:bodyPr wrap="none">
            <a:spAutoFit/>
          </a:bodyPr>
          <a:lstStyle/>
          <a:p>
            <a:r>
              <a:rPr lang="en-US" sz="6000" kern="0" dirty="0">
                <a:solidFill>
                  <a:schemeClr val="accent1"/>
                </a:solidFill>
                <a:cs typeface="Segoe UI" panose="020B0502040204020203" pitchFamily="34" charset="0"/>
              </a:rPr>
              <a:t>25</a:t>
            </a:r>
            <a:endParaRPr lang="en-US" sz="6000" dirty="0">
              <a:solidFill>
                <a:schemeClr val="accent1"/>
              </a:solidFill>
              <a:cs typeface="Segoe UI" panose="020B0502040204020203" pitchFamily="34" charset="0"/>
            </a:endParaRPr>
          </a:p>
        </p:txBody>
      </p:sp>
      <p:sp>
        <p:nvSpPr>
          <p:cNvPr id="30" name="Rectangle 29"/>
          <p:cNvSpPr/>
          <p:nvPr/>
        </p:nvSpPr>
        <p:spPr>
          <a:xfrm>
            <a:off x="2093173" y="3967571"/>
            <a:ext cx="1331259" cy="523220"/>
          </a:xfrm>
          <a:prstGeom prst="rect">
            <a:avLst/>
          </a:prstGeom>
        </p:spPr>
        <p:txBody>
          <a:bodyPr wrap="square">
            <a:spAutoFit/>
          </a:bodyPr>
          <a:lstStyle/>
          <a:p>
            <a:r>
              <a:rPr lang="en-US" sz="1400" kern="0" dirty="0">
                <a:solidFill>
                  <a:schemeClr val="accent1"/>
                </a:solidFill>
              </a:rPr>
              <a:t>GB database storage</a:t>
            </a:r>
            <a:endParaRPr lang="en-US" sz="1400" dirty="0">
              <a:solidFill>
                <a:schemeClr val="accent1"/>
              </a:solidFill>
            </a:endParaRPr>
          </a:p>
        </p:txBody>
      </p:sp>
      <p:sp>
        <p:nvSpPr>
          <p:cNvPr id="32" name="Rectangle 31"/>
          <p:cNvSpPr/>
          <p:nvPr/>
        </p:nvSpPr>
        <p:spPr>
          <a:xfrm>
            <a:off x="3574949" y="3163769"/>
            <a:ext cx="1015021" cy="1015663"/>
          </a:xfrm>
          <a:prstGeom prst="rect">
            <a:avLst/>
          </a:prstGeom>
        </p:spPr>
        <p:txBody>
          <a:bodyPr wrap="none">
            <a:spAutoFit/>
          </a:bodyPr>
          <a:lstStyle/>
          <a:p>
            <a:r>
              <a:rPr lang="en-US" sz="6000" kern="0" dirty="0">
                <a:solidFill>
                  <a:schemeClr val="accent1"/>
                </a:solidFill>
                <a:cs typeface="Segoe UI" panose="020B0502040204020203" pitchFamily="34" charset="0"/>
              </a:rPr>
              <a:t>15</a:t>
            </a:r>
            <a:endParaRPr lang="en-US" sz="6000" dirty="0">
              <a:solidFill>
                <a:schemeClr val="accent1"/>
              </a:solidFill>
              <a:cs typeface="Segoe UI" panose="020B0502040204020203" pitchFamily="34" charset="0"/>
            </a:endParaRPr>
          </a:p>
        </p:txBody>
      </p:sp>
      <p:sp>
        <p:nvSpPr>
          <p:cNvPr id="33" name="Rectangle 32"/>
          <p:cNvSpPr/>
          <p:nvPr/>
        </p:nvSpPr>
        <p:spPr>
          <a:xfrm>
            <a:off x="3571042" y="3967571"/>
            <a:ext cx="1135490" cy="523220"/>
          </a:xfrm>
          <a:prstGeom prst="rect">
            <a:avLst/>
          </a:prstGeom>
        </p:spPr>
        <p:txBody>
          <a:bodyPr wrap="square">
            <a:spAutoFit/>
          </a:bodyPr>
          <a:lstStyle/>
          <a:p>
            <a:r>
              <a:rPr lang="en-US" sz="1400" kern="0" dirty="0">
                <a:solidFill>
                  <a:schemeClr val="accent1"/>
                </a:solidFill>
              </a:rPr>
              <a:t>queries per second</a:t>
            </a:r>
          </a:p>
        </p:txBody>
      </p:sp>
      <p:sp>
        <p:nvSpPr>
          <p:cNvPr id="35" name="Rectangle 34"/>
          <p:cNvSpPr/>
          <p:nvPr/>
        </p:nvSpPr>
        <p:spPr>
          <a:xfrm>
            <a:off x="1636461" y="4683759"/>
            <a:ext cx="3070071" cy="830997"/>
          </a:xfrm>
          <a:prstGeom prst="rect">
            <a:avLst/>
          </a:prstGeom>
        </p:spPr>
        <p:txBody>
          <a:bodyPr wrap="none">
            <a:spAutoFit/>
          </a:bodyPr>
          <a:lstStyle/>
          <a:p>
            <a:pPr lvl="0" algn="r" defTabSz="914050" fontAlgn="base">
              <a:spcBef>
                <a:spcPct val="0"/>
              </a:spcBef>
              <a:spcAft>
                <a:spcPct val="0"/>
              </a:spcAft>
              <a:defRPr/>
            </a:pPr>
            <a:r>
              <a:rPr lang="en-US" sz="4800" kern="0" dirty="0">
                <a:solidFill>
                  <a:schemeClr val="bg2">
                    <a:lumMod val="50000"/>
                  </a:schemeClr>
                </a:solidFill>
                <a:latin typeface="Segoe UI" panose="020B0502040204020203" pitchFamily="34" charset="0"/>
                <a:cs typeface="Segoe UI" panose="020B0502040204020203" pitchFamily="34" charset="0"/>
              </a:rPr>
              <a:t>$250.00</a:t>
            </a:r>
            <a:r>
              <a:rPr lang="en-US" kern="0" dirty="0">
                <a:solidFill>
                  <a:schemeClr val="bg2">
                    <a:lumMod val="50000"/>
                  </a:schemeClr>
                </a:solidFill>
                <a:latin typeface="Segoe UI" panose="020B0502040204020203" pitchFamily="34" charset="0"/>
                <a:cs typeface="Segoe UI" panose="020B0502040204020203" pitchFamily="34" charset="0"/>
              </a:rPr>
              <a:t>/month</a:t>
            </a:r>
          </a:p>
        </p:txBody>
      </p:sp>
    </p:spTree>
    <p:extLst>
      <p:ext uri="{BB962C8B-B14F-4D97-AF65-F5344CB8AC3E}">
        <p14:creationId xmlns:p14="http://schemas.microsoft.com/office/powerpoint/2010/main" val="3355730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and price considerations</a:t>
            </a:r>
          </a:p>
        </p:txBody>
      </p:sp>
      <p:graphicFrame>
        <p:nvGraphicFramePr>
          <p:cNvPr id="3" name="Table 2"/>
          <p:cNvGraphicFramePr>
            <a:graphicFrameLocks noGrp="1"/>
          </p:cNvGraphicFramePr>
          <p:nvPr>
            <p:extLst>
              <p:ext uri="{D42A27DB-BD31-4B8C-83A1-F6EECF244321}">
                <p14:modId xmlns:p14="http://schemas.microsoft.com/office/powerpoint/2010/main" val="4181128564"/>
              </p:ext>
            </p:extLst>
          </p:nvPr>
        </p:nvGraphicFramePr>
        <p:xfrm>
          <a:off x="699171" y="2913147"/>
          <a:ext cx="10642338" cy="2054816"/>
        </p:xfrm>
        <a:graphic>
          <a:graphicData uri="http://schemas.openxmlformats.org/drawingml/2006/table">
            <a:tbl>
              <a:tblPr/>
              <a:tblGrid>
                <a:gridCol w="1520334">
                  <a:extLst>
                    <a:ext uri="{9D8B030D-6E8A-4147-A177-3AD203B41FA5}">
                      <a16:colId xmlns:a16="http://schemas.microsoft.com/office/drawing/2014/main" val="20000"/>
                    </a:ext>
                  </a:extLst>
                </a:gridCol>
                <a:gridCol w="1520334">
                  <a:extLst>
                    <a:ext uri="{9D8B030D-6E8A-4147-A177-3AD203B41FA5}">
                      <a16:colId xmlns:a16="http://schemas.microsoft.com/office/drawing/2014/main" val="20001"/>
                    </a:ext>
                  </a:extLst>
                </a:gridCol>
                <a:gridCol w="1520334">
                  <a:extLst>
                    <a:ext uri="{9D8B030D-6E8A-4147-A177-3AD203B41FA5}">
                      <a16:colId xmlns:a16="http://schemas.microsoft.com/office/drawing/2014/main" val="20002"/>
                    </a:ext>
                  </a:extLst>
                </a:gridCol>
                <a:gridCol w="1520334">
                  <a:extLst>
                    <a:ext uri="{9D8B030D-6E8A-4147-A177-3AD203B41FA5}">
                      <a16:colId xmlns:a16="http://schemas.microsoft.com/office/drawing/2014/main" val="20003"/>
                    </a:ext>
                  </a:extLst>
                </a:gridCol>
                <a:gridCol w="1520334">
                  <a:extLst>
                    <a:ext uri="{9D8B030D-6E8A-4147-A177-3AD203B41FA5}">
                      <a16:colId xmlns:a16="http://schemas.microsoft.com/office/drawing/2014/main" val="20004"/>
                    </a:ext>
                  </a:extLst>
                </a:gridCol>
                <a:gridCol w="1520334">
                  <a:extLst>
                    <a:ext uri="{9D8B030D-6E8A-4147-A177-3AD203B41FA5}">
                      <a16:colId xmlns:a16="http://schemas.microsoft.com/office/drawing/2014/main" val="20005"/>
                    </a:ext>
                  </a:extLst>
                </a:gridCol>
                <a:gridCol w="1520334">
                  <a:extLst>
                    <a:ext uri="{9D8B030D-6E8A-4147-A177-3AD203B41FA5}">
                      <a16:colId xmlns:a16="http://schemas.microsoft.com/office/drawing/2014/main" val="20006"/>
                    </a:ext>
                  </a:extLst>
                </a:gridCol>
              </a:tblGrid>
              <a:tr h="264983">
                <a:tc>
                  <a:txBody>
                    <a:bodyPr/>
                    <a:lstStyle/>
                    <a:p>
                      <a:r>
                        <a:rPr lang="en-US" sz="1300" b="1" dirty="0">
                          <a:solidFill>
                            <a:schemeClr val="bg1"/>
                          </a:solidFill>
                        </a:rPr>
                        <a:t>6 replicas</a:t>
                      </a:r>
                      <a:r>
                        <a:rPr lang="en-US" sz="1300" dirty="0">
                          <a:solidFill>
                            <a:schemeClr val="bg1"/>
                          </a:solidFill>
                        </a:rPr>
                        <a:t> </a:t>
                      </a:r>
                    </a:p>
                  </a:txBody>
                  <a:tcPr marL="67226" marR="67226" marT="33613" marB="33613" anchor="ctr">
                    <a:lnL>
                      <a:noFill/>
                    </a:lnL>
                    <a:lnR w="12700" cap="flat" cmpd="sng" algn="ctr">
                      <a:solidFill>
                        <a:schemeClr val="bg2"/>
                      </a:solidFill>
                      <a:prstDash val="solid"/>
                      <a:round/>
                      <a:headEnd type="none" w="med" len="med"/>
                      <a:tailEnd type="none" w="med" len="med"/>
                    </a:lnR>
                    <a:lnT>
                      <a:noFill/>
                    </a:lnT>
                    <a:lnB>
                      <a:noFill/>
                    </a:lnB>
                    <a:solidFill>
                      <a:schemeClr val="accent1"/>
                    </a:solidFill>
                  </a:tcPr>
                </a:tc>
                <a:tc>
                  <a:txBody>
                    <a:bodyPr/>
                    <a:lstStyle/>
                    <a:p>
                      <a:r>
                        <a:rPr lang="en-US" sz="1300" dirty="0"/>
                        <a:t>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18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24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36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N/A</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264983">
                <a:tc>
                  <a:txBody>
                    <a:bodyPr/>
                    <a:lstStyle/>
                    <a:p>
                      <a:r>
                        <a:rPr lang="en-US" sz="1300" b="1">
                          <a:solidFill>
                            <a:schemeClr val="bg1"/>
                          </a:solidFill>
                        </a:rPr>
                        <a:t>5 replicas</a:t>
                      </a:r>
                      <a:r>
                        <a:rPr lang="en-US" sz="1300">
                          <a:solidFill>
                            <a:schemeClr val="bg1"/>
                          </a:solidFill>
                        </a:rPr>
                        <a:t> </a:t>
                      </a:r>
                    </a:p>
                  </a:txBody>
                  <a:tcPr marL="67226" marR="67226" marT="33613" marB="33613" anchor="ctr">
                    <a:lnL>
                      <a:noFill/>
                    </a:lnL>
                    <a:lnR w="12700" cap="flat" cmpd="sng" algn="ctr">
                      <a:solidFill>
                        <a:schemeClr val="bg2"/>
                      </a:solidFill>
                      <a:prstDash val="solid"/>
                      <a:round/>
                      <a:headEnd type="none" w="med" len="med"/>
                      <a:tailEnd type="none" w="med" len="med"/>
                    </a:lnR>
                    <a:lnT>
                      <a:noFill/>
                    </a:lnT>
                    <a:lnB>
                      <a:noFill/>
                    </a:lnB>
                    <a:solidFill>
                      <a:schemeClr val="accent1"/>
                    </a:solidFill>
                  </a:tcPr>
                </a:tc>
                <a:tc>
                  <a:txBody>
                    <a:bodyPr/>
                    <a:lstStyle/>
                    <a:p>
                      <a:r>
                        <a:rPr lang="en-US" sz="1300"/>
                        <a:t>5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10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15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20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30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N/A</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264983">
                <a:tc>
                  <a:txBody>
                    <a:bodyPr/>
                    <a:lstStyle/>
                    <a:p>
                      <a:r>
                        <a:rPr lang="en-US" sz="1300" b="1">
                          <a:solidFill>
                            <a:schemeClr val="bg1"/>
                          </a:solidFill>
                        </a:rPr>
                        <a:t>4 replicas </a:t>
                      </a:r>
                      <a:endParaRPr lang="en-US" sz="1300">
                        <a:solidFill>
                          <a:schemeClr val="bg1"/>
                        </a:solidFill>
                      </a:endParaRPr>
                    </a:p>
                  </a:txBody>
                  <a:tcPr marL="67226" marR="67226" marT="33613" marB="33613" anchor="ctr">
                    <a:lnL>
                      <a:noFill/>
                    </a:lnL>
                    <a:lnR w="12700" cap="flat" cmpd="sng" algn="ctr">
                      <a:solidFill>
                        <a:schemeClr val="bg2"/>
                      </a:solidFill>
                      <a:prstDash val="solid"/>
                      <a:round/>
                      <a:headEnd type="none" w="med" len="med"/>
                      <a:tailEnd type="none" w="med" len="med"/>
                    </a:lnR>
                    <a:lnT>
                      <a:noFill/>
                    </a:lnT>
                    <a:lnB>
                      <a:noFill/>
                    </a:lnB>
                    <a:solidFill>
                      <a:schemeClr val="accent1"/>
                    </a:solidFill>
                  </a:tcPr>
                </a:tc>
                <a:tc>
                  <a:txBody>
                    <a:bodyPr/>
                    <a:lstStyle/>
                    <a:p>
                      <a:r>
                        <a:rPr lang="en-US" sz="1300"/>
                        <a:t>4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8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dirty="0"/>
                        <a:t>16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24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N/A</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264983">
                <a:tc>
                  <a:txBody>
                    <a:bodyPr/>
                    <a:lstStyle/>
                    <a:p>
                      <a:r>
                        <a:rPr lang="en-US" sz="1300" b="1">
                          <a:solidFill>
                            <a:schemeClr val="bg1"/>
                          </a:solidFill>
                        </a:rPr>
                        <a:t>3 replicas </a:t>
                      </a:r>
                      <a:endParaRPr lang="en-US" sz="1300">
                        <a:solidFill>
                          <a:schemeClr val="bg1"/>
                        </a:solidFill>
                      </a:endParaRPr>
                    </a:p>
                  </a:txBody>
                  <a:tcPr marL="67226" marR="67226" marT="33613" marB="33613" anchor="ctr">
                    <a:lnL>
                      <a:noFill/>
                    </a:lnL>
                    <a:lnR w="12700" cap="flat" cmpd="sng" algn="ctr">
                      <a:solidFill>
                        <a:schemeClr val="bg2"/>
                      </a:solidFill>
                      <a:prstDash val="solid"/>
                      <a:round/>
                      <a:headEnd type="none" w="med" len="med"/>
                      <a:tailEnd type="none" w="med" len="med"/>
                    </a:lnR>
                    <a:lnT>
                      <a:noFill/>
                    </a:lnT>
                    <a:lnB>
                      <a:noFill/>
                    </a:lnB>
                    <a:solidFill>
                      <a:schemeClr val="accent1"/>
                    </a:solidFill>
                  </a:tcPr>
                </a:tc>
                <a:tc>
                  <a:txBody>
                    <a:bodyPr/>
                    <a:lstStyle/>
                    <a:p>
                      <a:r>
                        <a:rPr lang="en-US" sz="1300"/>
                        <a:t>3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9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dirty="0"/>
                        <a:t>12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18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36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264983">
                <a:tc>
                  <a:txBody>
                    <a:bodyPr/>
                    <a:lstStyle/>
                    <a:p>
                      <a:r>
                        <a:rPr lang="en-US" sz="1300" b="1">
                          <a:solidFill>
                            <a:schemeClr val="bg1"/>
                          </a:solidFill>
                        </a:rPr>
                        <a:t>2 replicas </a:t>
                      </a:r>
                      <a:endParaRPr lang="en-US" sz="1300">
                        <a:solidFill>
                          <a:schemeClr val="bg1"/>
                        </a:solidFill>
                      </a:endParaRPr>
                    </a:p>
                  </a:txBody>
                  <a:tcPr marL="67226" marR="67226" marT="33613" marB="33613" anchor="ctr">
                    <a:lnL>
                      <a:noFill/>
                    </a:lnL>
                    <a:lnR w="12700" cap="flat" cmpd="sng" algn="ctr">
                      <a:solidFill>
                        <a:schemeClr val="bg2"/>
                      </a:solidFill>
                      <a:prstDash val="solid"/>
                      <a:round/>
                      <a:headEnd type="none" w="med" len="med"/>
                      <a:tailEnd type="none" w="med" len="med"/>
                    </a:lnR>
                    <a:lnT>
                      <a:noFill/>
                    </a:lnT>
                    <a:lnB>
                      <a:noFill/>
                    </a:lnB>
                    <a:solidFill>
                      <a:schemeClr val="accent1"/>
                    </a:solidFill>
                  </a:tcPr>
                </a:tc>
                <a:tc>
                  <a:txBody>
                    <a:bodyPr/>
                    <a:lstStyle/>
                    <a:p>
                      <a:r>
                        <a:rPr lang="en-US" sz="1300"/>
                        <a:t>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4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dirty="0"/>
                        <a:t>8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12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24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r h="264983">
                <a:tc>
                  <a:txBody>
                    <a:bodyPr/>
                    <a:lstStyle/>
                    <a:p>
                      <a:r>
                        <a:rPr lang="en-US" sz="1300" b="1" dirty="0">
                          <a:solidFill>
                            <a:schemeClr val="bg1"/>
                          </a:solidFill>
                        </a:rPr>
                        <a:t>1 replica </a:t>
                      </a:r>
                      <a:endParaRPr lang="en-US" sz="1300" dirty="0">
                        <a:solidFill>
                          <a:schemeClr val="bg1"/>
                        </a:solidFill>
                      </a:endParaRPr>
                    </a:p>
                  </a:txBody>
                  <a:tcPr marL="67226" marR="67226" marT="33613" marB="33613" anchor="ctr">
                    <a:lnL>
                      <a:noFill/>
                    </a:lnL>
                    <a:lnR w="12700" cap="flat" cmpd="sng" algn="ctr">
                      <a:solidFill>
                        <a:schemeClr val="bg2"/>
                      </a:solidFill>
                      <a:prstDash val="solid"/>
                      <a:round/>
                      <a:headEnd type="none" w="med" len="med"/>
                      <a:tailEnd type="none" w="med" len="med"/>
                    </a:lnR>
                    <a:lnT>
                      <a:noFill/>
                    </a:lnT>
                    <a:lnB>
                      <a:noFill/>
                    </a:lnB>
                    <a:solidFill>
                      <a:schemeClr val="accent1"/>
                    </a:solidFill>
                  </a:tcPr>
                </a:tc>
                <a:tc>
                  <a:txBody>
                    <a:bodyPr/>
                    <a:lstStyle/>
                    <a:p>
                      <a:r>
                        <a:rPr lang="en-US" sz="1300"/>
                        <a:t>1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3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4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a:t>6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300" dirty="0"/>
                        <a:t>12 SU</a:t>
                      </a:r>
                    </a:p>
                  </a:txBody>
                  <a:tcPr marL="67226" marR="67226" marT="33613" marB="336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5"/>
                  </a:ext>
                </a:extLst>
              </a:tr>
              <a:tr h="462740">
                <a:tc>
                  <a:txBody>
                    <a:bodyPr/>
                    <a:lstStyle/>
                    <a:p>
                      <a:endParaRPr lang="en-US" sz="1300"/>
                    </a:p>
                  </a:txBody>
                  <a:tcPr marL="67226" marR="67226" marT="33613" marB="33613" anchor="ctr">
                    <a:lnL>
                      <a:noFill/>
                    </a:lnL>
                    <a:lnR>
                      <a:noFill/>
                    </a:lnR>
                    <a:lnT>
                      <a:noFill/>
                    </a:lnT>
                    <a:lnB>
                      <a:noFill/>
                    </a:lnB>
                  </a:tcPr>
                </a:tc>
                <a:tc>
                  <a:txBody>
                    <a:bodyPr/>
                    <a:lstStyle/>
                    <a:p>
                      <a:r>
                        <a:rPr lang="en-US" sz="1300" b="1" dirty="0">
                          <a:solidFill>
                            <a:schemeClr val="bg1"/>
                          </a:solidFill>
                        </a:rPr>
                        <a:t>1 Partition </a:t>
                      </a:r>
                      <a:endParaRPr lang="en-US" sz="1300" dirty="0">
                        <a:solidFill>
                          <a:schemeClr val="bg1"/>
                        </a:solidFill>
                      </a:endParaRPr>
                    </a:p>
                  </a:txBody>
                  <a:tcPr marL="67226" marR="67226" marT="33613" marB="33613" anchor="ctr">
                    <a:lnL>
                      <a:noFill/>
                    </a:lnL>
                    <a:lnR>
                      <a:noFill/>
                    </a:lnR>
                    <a:lnT w="12700" cap="flat" cmpd="sng" algn="ctr">
                      <a:solidFill>
                        <a:schemeClr val="bg2"/>
                      </a:solidFill>
                      <a:prstDash val="solid"/>
                      <a:round/>
                      <a:headEnd type="none" w="med" len="med"/>
                      <a:tailEnd type="none" w="med" len="med"/>
                    </a:lnT>
                    <a:lnB>
                      <a:noFill/>
                    </a:lnB>
                    <a:solidFill>
                      <a:schemeClr val="accent1"/>
                    </a:solidFill>
                  </a:tcPr>
                </a:tc>
                <a:tc>
                  <a:txBody>
                    <a:bodyPr/>
                    <a:lstStyle/>
                    <a:p>
                      <a:r>
                        <a:rPr lang="en-US" sz="1300" b="1">
                          <a:solidFill>
                            <a:schemeClr val="bg1"/>
                          </a:solidFill>
                        </a:rPr>
                        <a:t>2 Partitions </a:t>
                      </a:r>
                      <a:endParaRPr lang="en-US" sz="1300">
                        <a:solidFill>
                          <a:schemeClr val="bg1"/>
                        </a:solidFill>
                      </a:endParaRPr>
                    </a:p>
                  </a:txBody>
                  <a:tcPr marL="67226" marR="67226" marT="33613" marB="33613" anchor="ctr">
                    <a:lnL>
                      <a:noFill/>
                    </a:lnL>
                    <a:lnR>
                      <a:noFill/>
                    </a:lnR>
                    <a:lnT w="12700" cap="flat" cmpd="sng" algn="ctr">
                      <a:solidFill>
                        <a:schemeClr val="bg2"/>
                      </a:solidFill>
                      <a:prstDash val="solid"/>
                      <a:round/>
                      <a:headEnd type="none" w="med" len="med"/>
                      <a:tailEnd type="none" w="med" len="med"/>
                    </a:lnT>
                    <a:lnB>
                      <a:noFill/>
                    </a:lnB>
                    <a:solidFill>
                      <a:schemeClr val="accent1"/>
                    </a:solidFill>
                  </a:tcPr>
                </a:tc>
                <a:tc>
                  <a:txBody>
                    <a:bodyPr/>
                    <a:lstStyle/>
                    <a:p>
                      <a:r>
                        <a:rPr lang="en-US" sz="1300" b="1">
                          <a:solidFill>
                            <a:schemeClr val="bg1"/>
                          </a:solidFill>
                        </a:rPr>
                        <a:t>3 Partitions </a:t>
                      </a:r>
                      <a:endParaRPr lang="en-US" sz="1300">
                        <a:solidFill>
                          <a:schemeClr val="bg1"/>
                        </a:solidFill>
                      </a:endParaRPr>
                    </a:p>
                  </a:txBody>
                  <a:tcPr marL="67226" marR="67226" marT="33613" marB="33613" anchor="ctr">
                    <a:lnL>
                      <a:noFill/>
                    </a:lnL>
                    <a:lnR>
                      <a:noFill/>
                    </a:lnR>
                    <a:lnT w="12700" cap="flat" cmpd="sng" algn="ctr">
                      <a:solidFill>
                        <a:schemeClr val="bg2"/>
                      </a:solidFill>
                      <a:prstDash val="solid"/>
                      <a:round/>
                      <a:headEnd type="none" w="med" len="med"/>
                      <a:tailEnd type="none" w="med" len="med"/>
                    </a:lnT>
                    <a:lnB>
                      <a:noFill/>
                    </a:lnB>
                    <a:solidFill>
                      <a:schemeClr val="accent1"/>
                    </a:solidFill>
                  </a:tcPr>
                </a:tc>
                <a:tc>
                  <a:txBody>
                    <a:bodyPr/>
                    <a:lstStyle/>
                    <a:p>
                      <a:r>
                        <a:rPr lang="en-US" sz="1300" b="1">
                          <a:solidFill>
                            <a:schemeClr val="bg1"/>
                          </a:solidFill>
                        </a:rPr>
                        <a:t>4 Partitions </a:t>
                      </a:r>
                      <a:endParaRPr lang="en-US" sz="1300">
                        <a:solidFill>
                          <a:schemeClr val="bg1"/>
                        </a:solidFill>
                      </a:endParaRPr>
                    </a:p>
                  </a:txBody>
                  <a:tcPr marL="67226" marR="67226" marT="33613" marB="33613" anchor="ctr">
                    <a:lnL>
                      <a:noFill/>
                    </a:lnL>
                    <a:lnR>
                      <a:noFill/>
                    </a:lnR>
                    <a:lnT w="12700" cap="flat" cmpd="sng" algn="ctr">
                      <a:solidFill>
                        <a:schemeClr val="bg2"/>
                      </a:solidFill>
                      <a:prstDash val="solid"/>
                      <a:round/>
                      <a:headEnd type="none" w="med" len="med"/>
                      <a:tailEnd type="none" w="med" len="med"/>
                    </a:lnT>
                    <a:lnB>
                      <a:noFill/>
                    </a:lnB>
                    <a:solidFill>
                      <a:schemeClr val="accent1"/>
                    </a:solidFill>
                  </a:tcPr>
                </a:tc>
                <a:tc>
                  <a:txBody>
                    <a:bodyPr/>
                    <a:lstStyle/>
                    <a:p>
                      <a:r>
                        <a:rPr lang="en-US" sz="1300" b="1">
                          <a:solidFill>
                            <a:schemeClr val="bg1"/>
                          </a:solidFill>
                        </a:rPr>
                        <a:t>6 Partitions </a:t>
                      </a:r>
                      <a:endParaRPr lang="en-US" sz="1300">
                        <a:solidFill>
                          <a:schemeClr val="bg1"/>
                        </a:solidFill>
                      </a:endParaRPr>
                    </a:p>
                  </a:txBody>
                  <a:tcPr marL="67226" marR="67226" marT="33613" marB="33613" anchor="ctr">
                    <a:lnL>
                      <a:noFill/>
                    </a:lnL>
                    <a:lnR>
                      <a:noFill/>
                    </a:lnR>
                    <a:lnT w="12700" cap="flat" cmpd="sng" algn="ctr">
                      <a:solidFill>
                        <a:schemeClr val="bg2"/>
                      </a:solidFill>
                      <a:prstDash val="solid"/>
                      <a:round/>
                      <a:headEnd type="none" w="med" len="med"/>
                      <a:tailEnd type="none" w="med" len="med"/>
                    </a:lnT>
                    <a:lnB>
                      <a:noFill/>
                    </a:lnB>
                    <a:solidFill>
                      <a:schemeClr val="accent1"/>
                    </a:solidFill>
                  </a:tcPr>
                </a:tc>
                <a:tc>
                  <a:txBody>
                    <a:bodyPr/>
                    <a:lstStyle/>
                    <a:p>
                      <a:r>
                        <a:rPr lang="en-US" sz="1300" b="1" dirty="0">
                          <a:solidFill>
                            <a:schemeClr val="bg1"/>
                          </a:solidFill>
                        </a:rPr>
                        <a:t>12 Partitions </a:t>
                      </a:r>
                      <a:endParaRPr lang="en-US" sz="1300" dirty="0">
                        <a:solidFill>
                          <a:schemeClr val="bg1"/>
                        </a:solidFill>
                      </a:endParaRPr>
                    </a:p>
                  </a:txBody>
                  <a:tcPr marL="67226" marR="67226" marT="33613" marB="33613" anchor="ctr">
                    <a:lnL>
                      <a:noFill/>
                    </a:lnL>
                    <a:lnR>
                      <a:noFill/>
                    </a:lnR>
                    <a:lnT w="12700" cap="flat" cmpd="sng" algn="ctr">
                      <a:solidFill>
                        <a:schemeClr val="bg2"/>
                      </a:solidFill>
                      <a:prstDash val="solid"/>
                      <a:round/>
                      <a:headEnd type="none" w="med" len="med"/>
                      <a:tailEnd type="none" w="med" len="med"/>
                    </a:lnT>
                    <a:lnB>
                      <a:noFill/>
                    </a:lnB>
                    <a:solidFill>
                      <a:schemeClr val="accent1"/>
                    </a:solidFill>
                  </a:tcPr>
                </a:tc>
                <a:extLst>
                  <a:ext uri="{0D108BD9-81ED-4DB2-BD59-A6C34878D82A}">
                    <a16:rowId xmlns:a16="http://schemas.microsoft.com/office/drawing/2014/main" val="10006"/>
                  </a:ext>
                </a:extLst>
              </a:tr>
            </a:tbl>
          </a:graphicData>
        </a:graphic>
      </p:graphicFrame>
      <p:sp>
        <p:nvSpPr>
          <p:cNvPr id="5" name="Rectangle 4"/>
          <p:cNvSpPr/>
          <p:nvPr/>
        </p:nvSpPr>
        <p:spPr>
          <a:xfrm>
            <a:off x="548147" y="1388325"/>
            <a:ext cx="11110451" cy="1200329"/>
          </a:xfrm>
          <a:prstGeom prst="rect">
            <a:avLst/>
          </a:prstGeom>
        </p:spPr>
        <p:txBody>
          <a:bodyPr wrap="square">
            <a:spAutoFit/>
          </a:bodyPr>
          <a:lstStyle/>
          <a:p>
            <a:r>
              <a:rPr lang="en-US" dirty="0"/>
              <a:t>The following table is a chart that lists replicas on the vertical axis, and partitions on the horizontal axis. The intersection shows the number of search units required to support each combination. For example, if you want 6 replicas and 2 partitions, this configuration would require 12 search units. To use 4 replicas and 2 partitions, you would need 8 search units.</a:t>
            </a:r>
          </a:p>
        </p:txBody>
      </p:sp>
      <p:sp>
        <p:nvSpPr>
          <p:cNvPr id="6" name="Rectangle 5"/>
          <p:cNvSpPr/>
          <p:nvPr/>
        </p:nvSpPr>
        <p:spPr>
          <a:xfrm>
            <a:off x="548146" y="5288597"/>
            <a:ext cx="9974827" cy="369332"/>
          </a:xfrm>
          <a:prstGeom prst="rect">
            <a:avLst/>
          </a:prstGeom>
        </p:spPr>
        <p:txBody>
          <a:bodyPr wrap="square">
            <a:spAutoFit/>
          </a:bodyPr>
          <a:lstStyle/>
          <a:p>
            <a:r>
              <a:rPr lang="en-US" dirty="0"/>
              <a:t>As a general rule, most search applications tend to need more replicas than partitions.</a:t>
            </a:r>
          </a:p>
        </p:txBody>
      </p:sp>
    </p:spTree>
    <p:extLst>
      <p:ext uri="{BB962C8B-B14F-4D97-AF65-F5344CB8AC3E}">
        <p14:creationId xmlns:p14="http://schemas.microsoft.com/office/powerpoint/2010/main" val="3182454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1" y="487"/>
            <a:ext cx="12192000" cy="154604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4" name="Diagram 33"/>
          <p:cNvGraphicFramePr/>
          <p:nvPr>
            <p:extLst/>
          </p:nvPr>
        </p:nvGraphicFramePr>
        <p:xfrm>
          <a:off x="1434642" y="1277604"/>
          <a:ext cx="9128433" cy="5418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5" name="TextBox 34"/>
          <p:cNvSpPr txBox="1"/>
          <p:nvPr/>
        </p:nvSpPr>
        <p:spPr>
          <a:xfrm>
            <a:off x="269240" y="6162215"/>
            <a:ext cx="2937746" cy="534056"/>
          </a:xfrm>
          <a:prstGeom prst="rect">
            <a:avLst/>
          </a:prstGeom>
          <a:noFill/>
        </p:spPr>
        <p:txBody>
          <a:bodyPr wrap="none" lIns="179285" tIns="143428" rIns="179285" bIns="143428" rtlCol="0">
            <a:spAutoFit/>
          </a:bodyPr>
          <a:lstStyle/>
          <a:p>
            <a:pPr defTabSz="896386">
              <a:lnSpc>
                <a:spcPct val="90000"/>
              </a:lnSpc>
              <a:spcAft>
                <a:spcPts val="588"/>
              </a:spcAft>
            </a:pPr>
            <a:r>
              <a:rPr lang="en-US" sz="1765" kern="0" dirty="0">
                <a:gradFill>
                  <a:gsLst>
                    <a:gs pos="1250">
                      <a:schemeClr val="bg1"/>
                    </a:gs>
                    <a:gs pos="100000">
                      <a:schemeClr val="bg1"/>
                    </a:gs>
                  </a:gsLst>
                  <a:lin ang="5400000" scaled="0"/>
                </a:gradFill>
              </a:rPr>
              <a:t>*QPS: queries per second</a:t>
            </a:r>
          </a:p>
        </p:txBody>
      </p:sp>
      <p:sp>
        <p:nvSpPr>
          <p:cNvPr id="6" name="Title 1"/>
          <p:cNvSpPr txBox="1">
            <a:spLocks/>
          </p:cNvSpPr>
          <p:nvPr/>
        </p:nvSpPr>
        <p:spPr>
          <a:xfrm>
            <a:off x="418645" y="439364"/>
            <a:ext cx="11743099" cy="74859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gradFill>
                  <a:gsLst>
                    <a:gs pos="1250">
                      <a:srgbClr val="FFFFFF"/>
                    </a:gs>
                    <a:gs pos="100000">
                      <a:srgbClr val="FFFFFF"/>
                    </a:gs>
                  </a:gsLst>
                  <a:lin ang="5400000" scaled="0"/>
                </a:gradFill>
              </a:rPr>
              <a:t>Scaling for performance</a:t>
            </a:r>
          </a:p>
        </p:txBody>
      </p:sp>
    </p:spTree>
    <p:extLst>
      <p:ext uri="{BB962C8B-B14F-4D97-AF65-F5344CB8AC3E}">
        <p14:creationId xmlns:p14="http://schemas.microsoft.com/office/powerpoint/2010/main" val="33604641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23" y="266281"/>
            <a:ext cx="11653521" cy="994787"/>
          </a:xfrm>
        </p:spPr>
        <p:txBody>
          <a:bodyPr/>
          <a:lstStyle/>
          <a:p>
            <a:pPr algn="ctr"/>
            <a:r>
              <a:rPr lang="en-US" dirty="0"/>
              <a:t>What makes up Azure Search?</a:t>
            </a:r>
          </a:p>
        </p:txBody>
      </p:sp>
      <p:sp>
        <p:nvSpPr>
          <p:cNvPr id="3" name="Rounded Rectangle 2"/>
          <p:cNvSpPr/>
          <p:nvPr/>
        </p:nvSpPr>
        <p:spPr bwMode="auto">
          <a:xfrm>
            <a:off x="467248" y="1356527"/>
            <a:ext cx="5536642" cy="481316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Search Service</a:t>
            </a:r>
          </a:p>
        </p:txBody>
      </p:sp>
      <p:grpSp>
        <p:nvGrpSpPr>
          <p:cNvPr id="8" name="Group 7"/>
          <p:cNvGrpSpPr/>
          <p:nvPr/>
        </p:nvGrpSpPr>
        <p:grpSpPr>
          <a:xfrm>
            <a:off x="778747" y="2672864"/>
            <a:ext cx="2245808" cy="2924069"/>
            <a:chOff x="1085222" y="2753250"/>
            <a:chExt cx="2245808" cy="2924069"/>
          </a:xfrm>
        </p:grpSpPr>
        <p:sp>
          <p:nvSpPr>
            <p:cNvPr id="4" name="Rounded Rectangle 3"/>
            <p:cNvSpPr/>
            <p:nvPr/>
          </p:nvSpPr>
          <p:spPr bwMode="auto">
            <a:xfrm>
              <a:off x="1085222" y="2753250"/>
              <a:ext cx="2245808" cy="2924069"/>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rgbClr val="002060"/>
                  </a:solidFill>
                  <a:ea typeface="Segoe UI" pitchFamily="34" charset="0"/>
                  <a:cs typeface="Segoe UI" pitchFamily="34" charset="0"/>
                </a:rPr>
                <a:t>Index</a:t>
              </a:r>
            </a:p>
          </p:txBody>
        </p:sp>
        <p:sp>
          <p:nvSpPr>
            <p:cNvPr id="5" name="Rounded Rectangle 4"/>
            <p:cNvSpPr/>
            <p:nvPr/>
          </p:nvSpPr>
          <p:spPr bwMode="auto">
            <a:xfrm>
              <a:off x="1348990" y="3476730"/>
              <a:ext cx="1720781" cy="57275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2060"/>
                  </a:solidFill>
                  <a:ea typeface="Segoe UI" pitchFamily="34" charset="0"/>
                  <a:cs typeface="Segoe UI" pitchFamily="34" charset="0"/>
                </a:rPr>
                <a:t>Schema</a:t>
              </a:r>
            </a:p>
          </p:txBody>
        </p:sp>
        <p:sp>
          <p:nvSpPr>
            <p:cNvPr id="6" name="Rounded Rectangle 5"/>
            <p:cNvSpPr/>
            <p:nvPr/>
          </p:nvSpPr>
          <p:spPr bwMode="auto">
            <a:xfrm>
              <a:off x="1348990" y="4182627"/>
              <a:ext cx="1720781" cy="57275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2060"/>
                  </a:solidFill>
                  <a:ea typeface="Segoe UI" pitchFamily="34" charset="0"/>
                  <a:cs typeface="Segoe UI" pitchFamily="34" charset="0"/>
                </a:rPr>
                <a:t>Documents</a:t>
              </a:r>
            </a:p>
          </p:txBody>
        </p:sp>
        <p:sp>
          <p:nvSpPr>
            <p:cNvPr id="7" name="Rounded Rectangle 6"/>
            <p:cNvSpPr/>
            <p:nvPr/>
          </p:nvSpPr>
          <p:spPr bwMode="auto">
            <a:xfrm>
              <a:off x="1348990" y="4888524"/>
              <a:ext cx="1720781" cy="57275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2060"/>
                  </a:solidFill>
                  <a:ea typeface="Segoe UI" pitchFamily="34" charset="0"/>
                  <a:cs typeface="Segoe UI" pitchFamily="34" charset="0"/>
                </a:rPr>
                <a:t>Score Profile</a:t>
              </a:r>
            </a:p>
          </p:txBody>
        </p:sp>
      </p:grpSp>
      <p:grpSp>
        <p:nvGrpSpPr>
          <p:cNvPr id="9" name="Group 8"/>
          <p:cNvGrpSpPr/>
          <p:nvPr/>
        </p:nvGrpSpPr>
        <p:grpSpPr>
          <a:xfrm>
            <a:off x="3421462" y="2672864"/>
            <a:ext cx="2245808" cy="2924069"/>
            <a:chOff x="1085222" y="2753250"/>
            <a:chExt cx="2245808" cy="2924069"/>
          </a:xfrm>
        </p:grpSpPr>
        <p:sp>
          <p:nvSpPr>
            <p:cNvPr id="10" name="Rounded Rectangle 9"/>
            <p:cNvSpPr/>
            <p:nvPr/>
          </p:nvSpPr>
          <p:spPr bwMode="auto">
            <a:xfrm>
              <a:off x="1085222" y="2753250"/>
              <a:ext cx="2245808" cy="2924069"/>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rgbClr val="002060"/>
                  </a:solidFill>
                  <a:ea typeface="Segoe UI" pitchFamily="34" charset="0"/>
                  <a:cs typeface="Segoe UI" pitchFamily="34" charset="0"/>
                </a:rPr>
                <a:t>Index</a:t>
              </a:r>
            </a:p>
          </p:txBody>
        </p:sp>
        <p:sp>
          <p:nvSpPr>
            <p:cNvPr id="11" name="Rounded Rectangle 10"/>
            <p:cNvSpPr/>
            <p:nvPr/>
          </p:nvSpPr>
          <p:spPr bwMode="auto">
            <a:xfrm>
              <a:off x="1348990" y="3476730"/>
              <a:ext cx="1720781" cy="57275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2060"/>
                  </a:solidFill>
                  <a:ea typeface="Segoe UI" pitchFamily="34" charset="0"/>
                  <a:cs typeface="Segoe UI" pitchFamily="34" charset="0"/>
                </a:rPr>
                <a:t>Schema</a:t>
              </a:r>
            </a:p>
          </p:txBody>
        </p:sp>
        <p:sp>
          <p:nvSpPr>
            <p:cNvPr id="12" name="Rounded Rectangle 11"/>
            <p:cNvSpPr/>
            <p:nvPr/>
          </p:nvSpPr>
          <p:spPr bwMode="auto">
            <a:xfrm>
              <a:off x="1348990" y="4182627"/>
              <a:ext cx="1720781" cy="57275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2060"/>
                  </a:solidFill>
                  <a:ea typeface="Segoe UI" pitchFamily="34" charset="0"/>
                  <a:cs typeface="Segoe UI" pitchFamily="34" charset="0"/>
                </a:rPr>
                <a:t>Documents</a:t>
              </a:r>
            </a:p>
          </p:txBody>
        </p:sp>
        <p:sp>
          <p:nvSpPr>
            <p:cNvPr id="13" name="Rounded Rectangle 12"/>
            <p:cNvSpPr/>
            <p:nvPr/>
          </p:nvSpPr>
          <p:spPr bwMode="auto">
            <a:xfrm>
              <a:off x="1348990" y="4888524"/>
              <a:ext cx="1720781" cy="57275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002060"/>
                  </a:solidFill>
                  <a:ea typeface="Segoe UI" pitchFamily="34" charset="0"/>
                  <a:cs typeface="Segoe UI" pitchFamily="34" charset="0"/>
                </a:rPr>
                <a:t>Score Profile</a:t>
              </a:r>
            </a:p>
          </p:txBody>
        </p:sp>
      </p:grpSp>
      <p:sp>
        <p:nvSpPr>
          <p:cNvPr id="14" name="Can 13"/>
          <p:cNvSpPr/>
          <p:nvPr/>
        </p:nvSpPr>
        <p:spPr bwMode="auto">
          <a:xfrm>
            <a:off x="9633857" y="1277397"/>
            <a:ext cx="1773534" cy="154242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 Sources</a:t>
            </a:r>
          </a:p>
        </p:txBody>
      </p:sp>
      <p:sp>
        <p:nvSpPr>
          <p:cNvPr id="18" name="Rounded Rectangle 17"/>
          <p:cNvSpPr/>
          <p:nvPr/>
        </p:nvSpPr>
        <p:spPr bwMode="auto">
          <a:xfrm>
            <a:off x="9224387" y="4386107"/>
            <a:ext cx="2592474" cy="1673049"/>
          </a:xfrm>
          <a:prstGeom prst="roundRect">
            <a:avLst/>
          </a:prstGeom>
          <a:solidFill>
            <a:srgbClr val="F794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Applications</a:t>
            </a:r>
          </a:p>
        </p:txBody>
      </p:sp>
      <p:cxnSp>
        <p:nvCxnSpPr>
          <p:cNvPr id="20" name="Straight Arrow Connector 19"/>
          <p:cNvCxnSpPr>
            <a:stCxn id="14" idx="2"/>
          </p:cNvCxnSpPr>
          <p:nvPr/>
        </p:nvCxnSpPr>
        <p:spPr>
          <a:xfrm flipH="1">
            <a:off x="5476353" y="2048608"/>
            <a:ext cx="4157504" cy="2247062"/>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8" idx="1"/>
          </p:cNvCxnSpPr>
          <p:nvPr/>
        </p:nvCxnSpPr>
        <p:spPr>
          <a:xfrm>
            <a:off x="5513197" y="5134708"/>
            <a:ext cx="3711190" cy="87924"/>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7033847" y="2540978"/>
            <a:ext cx="1763486" cy="75865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Indexer</a:t>
            </a:r>
          </a:p>
        </p:txBody>
      </p:sp>
      <p:sp>
        <p:nvSpPr>
          <p:cNvPr id="25" name="Oval 24"/>
          <p:cNvSpPr/>
          <p:nvPr/>
        </p:nvSpPr>
        <p:spPr bwMode="auto">
          <a:xfrm>
            <a:off x="6724860" y="4834513"/>
            <a:ext cx="1449472" cy="68831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Query</a:t>
            </a:r>
          </a:p>
        </p:txBody>
      </p:sp>
    </p:spTree>
    <p:extLst>
      <p:ext uri="{BB962C8B-B14F-4D97-AF65-F5344CB8AC3E}">
        <p14:creationId xmlns:p14="http://schemas.microsoft.com/office/powerpoint/2010/main" val="19189288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3675" y="1665602"/>
            <a:ext cx="8835819" cy="2031325"/>
          </a:xfrm>
          <a:prstGeom prst="rect">
            <a:avLst/>
          </a:prstGeom>
          <a:noFill/>
        </p:spPr>
        <p:txBody>
          <a:bodyPr wrap="square" lIns="0" tIns="0" rIns="0" bIns="0" rtlCol="0">
            <a:spAutoFit/>
          </a:bodyPr>
          <a:lstStyle/>
          <a:p>
            <a:r>
              <a:rPr lang="en-US" sz="2800" dirty="0">
                <a:latin typeface="Segoe UI Light" pitchFamily="34" charset="0"/>
              </a:rPr>
              <a:t>A searchable collection of documents</a:t>
            </a:r>
          </a:p>
          <a:p>
            <a:r>
              <a:rPr lang="en-US" sz="2800" dirty="0">
                <a:latin typeface="Segoe UI Light" pitchFamily="34" charset="0"/>
              </a:rPr>
              <a:t>Has a schema</a:t>
            </a:r>
          </a:p>
          <a:p>
            <a:r>
              <a:rPr lang="en-US" sz="2800" dirty="0">
                <a:latin typeface="Segoe UI Light" pitchFamily="34" charset="0"/>
              </a:rPr>
              <a:t>Has various options (scoring profiles, CORS)</a:t>
            </a:r>
          </a:p>
          <a:p>
            <a:r>
              <a:rPr lang="en-US" sz="2800" dirty="0">
                <a:latin typeface="Segoe UI Light" pitchFamily="34" charset="0"/>
              </a:rPr>
              <a:t>Index name -&gt; API URL:</a:t>
            </a:r>
          </a:p>
          <a:p>
            <a:pPr lvl="1"/>
            <a:r>
              <a:rPr lang="en-US" sz="2000" dirty="0">
                <a:latin typeface="Segoe UI Light" pitchFamily="34" charset="0"/>
              </a:rPr>
              <a:t>https://mysvc.search.windows.net/</a:t>
            </a:r>
            <a:r>
              <a:rPr lang="en-US" sz="2000" b="1" dirty="0">
                <a:solidFill>
                  <a:schemeClr val="tx2"/>
                </a:solidFill>
                <a:latin typeface="Segoe UI Light" pitchFamily="34" charset="0"/>
              </a:rPr>
              <a:t>indexes/myindex</a:t>
            </a:r>
          </a:p>
        </p:txBody>
      </p:sp>
      <p:sp>
        <p:nvSpPr>
          <p:cNvPr id="2" name="Title 1"/>
          <p:cNvSpPr>
            <a:spLocks noGrp="1"/>
          </p:cNvSpPr>
          <p:nvPr>
            <p:ph type="title"/>
          </p:nvPr>
        </p:nvSpPr>
        <p:spPr/>
        <p:txBody>
          <a:bodyPr/>
          <a:lstStyle/>
          <a:p>
            <a:r>
              <a:rPr lang="en-US" dirty="0"/>
              <a:t>Indexes</a:t>
            </a:r>
          </a:p>
        </p:txBody>
      </p:sp>
      <p:pic>
        <p:nvPicPr>
          <p:cNvPr id="349" name="Picture 348"/>
          <p:cNvPicPr>
            <a:picLocks noChangeAspect="1"/>
          </p:cNvPicPr>
          <p:nvPr/>
        </p:nvPicPr>
        <p:blipFill>
          <a:blip r:embed="rId3"/>
          <a:stretch>
            <a:fillRect/>
          </a:stretch>
        </p:blipFill>
        <p:spPr>
          <a:xfrm>
            <a:off x="7866530" y="1724875"/>
            <a:ext cx="5024816" cy="5024816"/>
          </a:xfrm>
          <a:prstGeom prst="rect">
            <a:avLst/>
          </a:prstGeom>
        </p:spPr>
      </p:pic>
    </p:spTree>
    <p:extLst>
      <p:ext uri="{BB962C8B-B14F-4D97-AF65-F5344CB8AC3E}">
        <p14:creationId xmlns:p14="http://schemas.microsoft.com/office/powerpoint/2010/main" val="296345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Schemas are Made of Fields</a:t>
            </a:r>
          </a:p>
        </p:txBody>
      </p:sp>
      <p:sp>
        <p:nvSpPr>
          <p:cNvPr id="3" name="Text Placeholder 2"/>
          <p:cNvSpPr>
            <a:spLocks noGrp="1"/>
          </p:cNvSpPr>
          <p:nvPr>
            <p:ph type="body" sz="quarter" idx="11"/>
          </p:nvPr>
        </p:nvSpPr>
        <p:spPr/>
        <p:txBody>
          <a:bodyPr/>
          <a:lstStyle/>
          <a:p>
            <a:r>
              <a:rPr lang="en-US" dirty="0"/>
              <a:t>Use the </a:t>
            </a:r>
            <a:r>
              <a:rPr lang="en-US" b="1" dirty="0"/>
              <a:t>Fields</a:t>
            </a:r>
            <a:r>
              <a:rPr lang="en-US" dirty="0"/>
              <a:t> blade to add index fields and specify the data type and other attributes.</a:t>
            </a:r>
          </a:p>
        </p:txBody>
      </p:sp>
      <p:pic>
        <p:nvPicPr>
          <p:cNvPr id="4" name="Content Placeholder 3"/>
          <p:cNvPicPr>
            <a:picLocks noGrp="1" noChangeAspect="1"/>
          </p:cNvPicPr>
          <p:nvPr>
            <p:ph type="pic" sz="quarter" idx="12"/>
          </p:nvPr>
        </p:nvPicPr>
        <p:blipFill>
          <a:blip r:embed="rId2"/>
          <a:srcRect t="3294" b="3294"/>
          <a:stretch>
            <a:fillRect/>
          </a:stretch>
        </p:blipFill>
        <p:spPr>
          <a:prstGeom prst="rect">
            <a:avLst/>
          </a:prstGeom>
        </p:spPr>
      </p:pic>
    </p:spTree>
    <p:extLst>
      <p:ext uri="{BB962C8B-B14F-4D97-AF65-F5344CB8AC3E}">
        <p14:creationId xmlns:p14="http://schemas.microsoft.com/office/powerpoint/2010/main" val="2220194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9618" y="4107351"/>
            <a:ext cx="8364900" cy="1846659"/>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1" dirty="0">
                <a:solidFill>
                  <a:schemeClr val="accent5"/>
                </a:solidFill>
                <a:latin typeface="Segoe UI Light" pitchFamily="34" charset="0"/>
              </a:rPr>
              <a:t>Manual (Not really an indexer but still gets documents into the Index)</a:t>
            </a:r>
          </a:p>
          <a:p>
            <a:pPr marL="342900" indent="-342900">
              <a:buFont typeface="Arial" panose="020B0604020202020204" pitchFamily="34" charset="0"/>
              <a:buChar char="•"/>
            </a:pPr>
            <a:r>
              <a:rPr lang="en-US" sz="2000" b="1" dirty="0">
                <a:solidFill>
                  <a:schemeClr val="accent5"/>
                </a:solidFill>
                <a:latin typeface="Segoe UI Light" pitchFamily="34" charset="0"/>
              </a:rPr>
              <a:t>Azure SQL DB</a:t>
            </a:r>
          </a:p>
          <a:p>
            <a:pPr marL="342900" indent="-342900">
              <a:buFont typeface="Arial" panose="020B0604020202020204" pitchFamily="34" charset="0"/>
              <a:buChar char="•"/>
            </a:pPr>
            <a:r>
              <a:rPr lang="en-US" sz="2000" b="1" dirty="0" err="1">
                <a:solidFill>
                  <a:schemeClr val="accent5"/>
                </a:solidFill>
                <a:latin typeface="Segoe UI Light" pitchFamily="34" charset="0"/>
              </a:rPr>
              <a:t>DocumentDB</a:t>
            </a:r>
            <a:endParaRPr lang="en-US" sz="2000" b="1" dirty="0">
              <a:solidFill>
                <a:schemeClr val="accent5"/>
              </a:solidFill>
              <a:latin typeface="Segoe UI Light" pitchFamily="34" charset="0"/>
            </a:endParaRPr>
          </a:p>
          <a:p>
            <a:pPr marL="342900" indent="-342900">
              <a:buFont typeface="Arial" panose="020B0604020202020204" pitchFamily="34" charset="0"/>
              <a:buChar char="•"/>
            </a:pPr>
            <a:r>
              <a:rPr lang="en-US" sz="2000" b="1" dirty="0">
                <a:solidFill>
                  <a:schemeClr val="accent5"/>
                </a:solidFill>
                <a:latin typeface="Segoe UI Light" pitchFamily="34" charset="0"/>
              </a:rPr>
              <a:t>Azure Blob Storage</a:t>
            </a:r>
          </a:p>
          <a:p>
            <a:pPr marL="342900" indent="-342900">
              <a:buFont typeface="Arial" panose="020B0604020202020204" pitchFamily="34" charset="0"/>
              <a:buChar char="•"/>
            </a:pPr>
            <a:r>
              <a:rPr lang="en-US" sz="2000" b="1" dirty="0">
                <a:solidFill>
                  <a:schemeClr val="accent5"/>
                </a:solidFill>
                <a:latin typeface="Segoe UI Light" pitchFamily="34" charset="0"/>
              </a:rPr>
              <a:t>Azure Table Storage</a:t>
            </a:r>
          </a:p>
          <a:p>
            <a:pPr marL="342900" indent="-342900">
              <a:buFont typeface="Arial" panose="020B0604020202020204" pitchFamily="34" charset="0"/>
              <a:buChar char="•"/>
            </a:pPr>
            <a:endParaRPr lang="en-US" sz="2000" b="1" dirty="0">
              <a:solidFill>
                <a:schemeClr val="accent5"/>
              </a:solidFill>
              <a:latin typeface="Segoe UI Light" pitchFamily="34" charset="0"/>
            </a:endParaRPr>
          </a:p>
        </p:txBody>
      </p:sp>
      <p:sp>
        <p:nvSpPr>
          <p:cNvPr id="2" name="Title 1"/>
          <p:cNvSpPr>
            <a:spLocks noGrp="1"/>
          </p:cNvSpPr>
          <p:nvPr>
            <p:ph type="title"/>
          </p:nvPr>
        </p:nvSpPr>
        <p:spPr>
          <a:xfrm>
            <a:off x="249144" y="249744"/>
            <a:ext cx="11653521" cy="1075884"/>
          </a:xfrm>
        </p:spPr>
        <p:txBody>
          <a:bodyPr/>
          <a:lstStyle/>
          <a:p>
            <a:r>
              <a:rPr lang="en-US" dirty="0"/>
              <a:t>Indexers</a:t>
            </a:r>
          </a:p>
        </p:txBody>
      </p:sp>
      <p:pic>
        <p:nvPicPr>
          <p:cNvPr id="349" name="Picture 348"/>
          <p:cNvPicPr>
            <a:picLocks noChangeAspect="1"/>
          </p:cNvPicPr>
          <p:nvPr/>
        </p:nvPicPr>
        <p:blipFill>
          <a:blip r:embed="rId3"/>
          <a:stretch>
            <a:fillRect/>
          </a:stretch>
        </p:blipFill>
        <p:spPr>
          <a:xfrm>
            <a:off x="7866530" y="1724875"/>
            <a:ext cx="5024816" cy="5024816"/>
          </a:xfrm>
          <a:prstGeom prst="rect">
            <a:avLst/>
          </a:prstGeom>
        </p:spPr>
      </p:pic>
      <p:sp>
        <p:nvSpPr>
          <p:cNvPr id="4" name="TextBox 3"/>
          <p:cNvSpPr txBox="1"/>
          <p:nvPr/>
        </p:nvSpPr>
        <p:spPr>
          <a:xfrm>
            <a:off x="406958" y="1386673"/>
            <a:ext cx="8304963" cy="21113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 indexer is a crawler that extracts searchable data and metadata from external data sources.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Indexers can be scheduled to update documents in Azure Search as they change in the external data source.</a:t>
            </a:r>
          </a:p>
        </p:txBody>
      </p:sp>
    </p:spTree>
    <p:extLst>
      <p:ext uri="{BB962C8B-B14F-4D97-AF65-F5344CB8AC3E}">
        <p14:creationId xmlns:p14="http://schemas.microsoft.com/office/powerpoint/2010/main" val="1356674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23" y="266281"/>
            <a:ext cx="11653521" cy="994787"/>
          </a:xfrm>
        </p:spPr>
        <p:txBody>
          <a:bodyPr/>
          <a:lstStyle/>
          <a:p>
            <a:pPr algn="ctr"/>
            <a:r>
              <a:rPr lang="en-US" dirty="0"/>
              <a:t>Queries</a:t>
            </a:r>
          </a:p>
        </p:txBody>
      </p:sp>
      <p:sp>
        <p:nvSpPr>
          <p:cNvPr id="3" name="Rounded Rectangle 2"/>
          <p:cNvSpPr/>
          <p:nvPr/>
        </p:nvSpPr>
        <p:spPr bwMode="auto">
          <a:xfrm>
            <a:off x="7442059" y="1323242"/>
            <a:ext cx="3381271" cy="153739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600" b="1" dirty="0">
                <a:gradFill>
                  <a:gsLst>
                    <a:gs pos="0">
                      <a:srgbClr val="FFFFFF"/>
                    </a:gs>
                    <a:gs pos="100000">
                      <a:srgbClr val="FFFFFF"/>
                    </a:gs>
                  </a:gsLst>
                  <a:lin ang="5400000" scaled="0"/>
                </a:gradFill>
                <a:ea typeface="Segoe UI" pitchFamily="34" charset="0"/>
                <a:cs typeface="Segoe UI" pitchFamily="34" charset="0"/>
              </a:rPr>
              <a:t>Search Service</a:t>
            </a:r>
          </a:p>
        </p:txBody>
      </p:sp>
      <p:sp>
        <p:nvSpPr>
          <p:cNvPr id="18" name="Rounded Rectangle 17"/>
          <p:cNvSpPr/>
          <p:nvPr/>
        </p:nvSpPr>
        <p:spPr bwMode="auto">
          <a:xfrm>
            <a:off x="554125" y="3647554"/>
            <a:ext cx="2592474" cy="1673049"/>
          </a:xfrm>
          <a:prstGeom prst="roundRect">
            <a:avLst/>
          </a:prstGeom>
          <a:solidFill>
            <a:srgbClr val="F794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Applications</a:t>
            </a:r>
          </a:p>
        </p:txBody>
      </p:sp>
      <p:cxnSp>
        <p:nvCxnSpPr>
          <p:cNvPr id="21" name="Straight Arrow Connector 20"/>
          <p:cNvCxnSpPr>
            <a:stCxn id="22" idx="3"/>
            <a:endCxn id="3" idx="1"/>
          </p:cNvCxnSpPr>
          <p:nvPr/>
        </p:nvCxnSpPr>
        <p:spPr>
          <a:xfrm flipV="1">
            <a:off x="3126712" y="2091941"/>
            <a:ext cx="4315347" cy="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bwMode="auto">
          <a:xfrm>
            <a:off x="534238" y="1255417"/>
            <a:ext cx="2592474" cy="1673049"/>
          </a:xfrm>
          <a:prstGeom prst="roundRect">
            <a:avLst/>
          </a:prstGeom>
          <a:solidFill>
            <a:srgbClr val="F794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Portal</a:t>
            </a:r>
          </a:p>
        </p:txBody>
      </p:sp>
      <p:sp>
        <p:nvSpPr>
          <p:cNvPr id="17" name="Rounded Rectangle 16"/>
          <p:cNvSpPr/>
          <p:nvPr/>
        </p:nvSpPr>
        <p:spPr bwMode="auto">
          <a:xfrm>
            <a:off x="4104752" y="3547068"/>
            <a:ext cx="1165608" cy="6682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SDK</a:t>
            </a:r>
          </a:p>
        </p:txBody>
      </p:sp>
      <p:sp>
        <p:nvSpPr>
          <p:cNvPr id="26" name="Rounded Rectangle 25"/>
          <p:cNvSpPr/>
          <p:nvPr/>
        </p:nvSpPr>
        <p:spPr bwMode="auto">
          <a:xfrm>
            <a:off x="4098680" y="4514851"/>
            <a:ext cx="1165608" cy="66821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REST</a:t>
            </a:r>
          </a:p>
        </p:txBody>
      </p:sp>
      <p:cxnSp>
        <p:nvCxnSpPr>
          <p:cNvPr id="27" name="Straight Arrow Connector 26"/>
          <p:cNvCxnSpPr>
            <a:stCxn id="18" idx="3"/>
            <a:endCxn id="17" idx="1"/>
          </p:cNvCxnSpPr>
          <p:nvPr/>
        </p:nvCxnSpPr>
        <p:spPr>
          <a:xfrm flipV="1">
            <a:off x="3146599" y="3881176"/>
            <a:ext cx="958153" cy="60290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8" idx="3"/>
            <a:endCxn id="26" idx="1"/>
          </p:cNvCxnSpPr>
          <p:nvPr/>
        </p:nvCxnSpPr>
        <p:spPr>
          <a:xfrm>
            <a:off x="3146599" y="4484079"/>
            <a:ext cx="952081" cy="364880"/>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7" idx="3"/>
          </p:cNvCxnSpPr>
          <p:nvPr/>
        </p:nvCxnSpPr>
        <p:spPr>
          <a:xfrm flipV="1">
            <a:off x="5270360" y="2389623"/>
            <a:ext cx="2095082" cy="1491553"/>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3"/>
          </p:cNvCxnSpPr>
          <p:nvPr/>
        </p:nvCxnSpPr>
        <p:spPr>
          <a:xfrm flipV="1">
            <a:off x="5264288" y="2601110"/>
            <a:ext cx="2162070" cy="2247849"/>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bwMode="auto">
          <a:xfrm>
            <a:off x="6228513" y="1755948"/>
            <a:ext cx="708407" cy="203636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Query</a:t>
            </a:r>
          </a:p>
        </p:txBody>
      </p:sp>
      <p:sp>
        <p:nvSpPr>
          <p:cNvPr id="38" name="Can 37"/>
          <p:cNvSpPr/>
          <p:nvPr/>
        </p:nvSpPr>
        <p:spPr bwMode="auto">
          <a:xfrm>
            <a:off x="8517232" y="5269104"/>
            <a:ext cx="1546610" cy="88912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Results</a:t>
            </a:r>
          </a:p>
        </p:txBody>
      </p:sp>
      <p:sp>
        <p:nvSpPr>
          <p:cNvPr id="42" name="Down Arrow 41"/>
          <p:cNvSpPr/>
          <p:nvPr/>
        </p:nvSpPr>
        <p:spPr bwMode="auto">
          <a:xfrm>
            <a:off x="8921260" y="3054699"/>
            <a:ext cx="738554" cy="2154115"/>
          </a:xfrm>
          <a:prstGeom prst="down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Left Arrow 45"/>
          <p:cNvSpPr/>
          <p:nvPr/>
        </p:nvSpPr>
        <p:spPr bwMode="auto">
          <a:xfrm>
            <a:off x="5566787" y="5320603"/>
            <a:ext cx="2803490" cy="906232"/>
          </a:xfrm>
          <a:prstGeom prst="left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JSON or SDK back to Apps</a:t>
            </a:r>
          </a:p>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20695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23" y="2596033"/>
            <a:ext cx="11653521" cy="956059"/>
          </a:xfrm>
        </p:spPr>
        <p:txBody>
          <a:bodyPr/>
          <a:lstStyle/>
          <a:p>
            <a:pPr algn="ctr"/>
            <a:r>
              <a:rPr lang="en-US" dirty="0"/>
              <a:t>Create an Index</a:t>
            </a:r>
          </a:p>
        </p:txBody>
      </p:sp>
    </p:spTree>
    <p:extLst>
      <p:ext uri="{BB962C8B-B14F-4D97-AF65-F5344CB8AC3E}">
        <p14:creationId xmlns:p14="http://schemas.microsoft.com/office/powerpoint/2010/main" val="18960585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a:endParaRPr lang="en-US" sz="1961" kern="0" dirty="0">
              <a:gradFill>
                <a:gsLst>
                  <a:gs pos="16814">
                    <a:srgbClr val="FFFFFF"/>
                  </a:gs>
                  <a:gs pos="46000">
                    <a:srgbClr val="FFFFFF"/>
                  </a:gs>
                </a:gsLst>
                <a:lin ang="5400000" scaled="0"/>
              </a:gradFill>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372" b="1" kern="0" dirty="0">
                <a:solidFill>
                  <a:srgbClr val="FFFF00"/>
                </a:solidFill>
                <a:latin typeface="Segoe UI"/>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372" b="1" kern="0" dirty="0">
                <a:solidFill>
                  <a:srgbClr val="FFFFFF"/>
                </a:solidFill>
                <a:latin typeface="Segoe UI"/>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a:lnSpc>
                <a:spcPct val="90000"/>
              </a:lnSpc>
            </a:pPr>
            <a:r>
              <a:rPr lang="en-US" sz="1372"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a:lnSpc>
                <a:spcPct val="90000"/>
              </a:lnSpc>
            </a:pPr>
            <a:r>
              <a:rPr lang="en-US" sz="1372"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(24 Regions, 19 Online)</a:t>
            </a: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85429" y="523890"/>
            <a:ext cx="3613920" cy="1403307"/>
            <a:chOff x="5259761" y="1539578"/>
            <a:chExt cx="3686387" cy="1431446"/>
          </a:xfrm>
        </p:grpSpPr>
        <p:sp>
          <p:nvSpPr>
            <p:cNvPr id="41" name="Rectangle 40"/>
            <p:cNvSpPr/>
            <p:nvPr/>
          </p:nvSpPr>
          <p:spPr bwMode="auto">
            <a:xfrm>
              <a:off x="5259761" y="1539578"/>
              <a:ext cx="3686387" cy="1431446"/>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5470" y="3533308"/>
            <a:ext cx="2358557" cy="823962"/>
            <a:chOff x="2392677" y="3336393"/>
            <a:chExt cx="2405851" cy="840484"/>
          </a:xfrm>
        </p:grpSpPr>
        <p:sp>
          <p:nvSpPr>
            <p:cNvPr id="38" name="Rectangle 37"/>
            <p:cNvSpPr/>
            <p:nvPr/>
          </p:nvSpPr>
          <p:spPr bwMode="auto">
            <a:xfrm>
              <a:off x="2392677" y="3336393"/>
              <a:ext cx="2405851" cy="840484"/>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21" rIns="0" bIns="0" rtlCol="0">
                <a:noAutofit/>
              </a:bodyPr>
              <a:lstStyle/>
              <a:p>
                <a:pPr defTabSz="913950">
                  <a:lnSpc>
                    <a:spcPts val="800"/>
                  </a:lnSpc>
                </a:pP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a:lnSpc>
                    <a:spcPts val="800"/>
                  </a:lnSpc>
                </a:pP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1152" y="2067271"/>
            <a:ext cx="2740792" cy="2290000"/>
            <a:chOff x="5864958" y="2910816"/>
            <a:chExt cx="2795751" cy="2335919"/>
          </a:xfrm>
        </p:grpSpPr>
        <p:sp>
          <p:nvSpPr>
            <p:cNvPr id="39" name="Rectangle 38"/>
            <p:cNvSpPr/>
            <p:nvPr/>
          </p:nvSpPr>
          <p:spPr bwMode="auto">
            <a:xfrm>
              <a:off x="5864958" y="2910816"/>
              <a:ext cx="2795751" cy="2335919"/>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6"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a:lnSpc>
                    <a:spcPts val="800"/>
                  </a:lnSpc>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379444" cy="1324462"/>
            <a:chOff x="3326868" y="2362886"/>
            <a:chExt cx="2427157" cy="1351020"/>
          </a:xfrm>
        </p:grpSpPr>
        <p:sp>
          <p:nvSpPr>
            <p:cNvPr id="40" name="Rectangle 39"/>
            <p:cNvSpPr/>
            <p:nvPr/>
          </p:nvSpPr>
          <p:spPr bwMode="auto">
            <a:xfrm>
              <a:off x="3326868" y="2362886"/>
              <a:ext cx="2427157" cy="1351020"/>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a:lnSpc>
                    <a:spcPts val="800"/>
                  </a:lnSpc>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solidFill>
                  <a:srgbClr val="FFFFFF"/>
                </a:solidFill>
                <a:latin typeface="Segoe UI"/>
                <a:ea typeface="Segoe UI" pitchFamily="34" charset="0"/>
                <a:cs typeface="Segoe UI" pitchFamily="34" charset="0"/>
              </a:rPr>
              <a:t>Hybrid</a:t>
            </a:r>
          </a:p>
          <a:p>
            <a:pPr algn="ctr" defTabSz="895923">
              <a:lnSpc>
                <a:spcPct val="90000"/>
              </a:lnSpc>
            </a:pPr>
            <a:r>
              <a:rPr lang="en-US" sz="1176" b="1" kern="0" dirty="0">
                <a:solidFill>
                  <a:srgbClr val="FFFFFF"/>
                </a:solidFill>
                <a:latin typeface="Segoe UI"/>
                <a:ea typeface="Segoe UI" pitchFamily="34" charset="0"/>
                <a:cs typeface="Segoe UI" pitchFamily="34" charset="0"/>
              </a:rPr>
              <a:t>Operations</a:t>
            </a: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a:lnSpc>
                  <a:spcPts val="800"/>
                </a:lnSpc>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a:lnSpc>
                  <a:spcPts val="800"/>
                </a:lnSpc>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7446479" y="2069771"/>
            <a:ext cx="2685203" cy="2287499"/>
            <a:chOff x="8289832" y="2910817"/>
            <a:chExt cx="2739047" cy="2333368"/>
          </a:xfrm>
        </p:grpSpPr>
        <p:sp>
          <p:nvSpPr>
            <p:cNvPr id="37" name="Rectangle 36"/>
            <p:cNvSpPr/>
            <p:nvPr/>
          </p:nvSpPr>
          <p:spPr bwMode="auto">
            <a:xfrm>
              <a:off x="8289832" y="2910817"/>
              <a:ext cx="2739047" cy="233336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21" rIns="0" bIns="0" rtlCol="0">
                <a:noAutofit/>
              </a:bodyPr>
              <a:lstStyle/>
              <a:p>
                <a:pPr defTabSz="913950">
                  <a:lnSpc>
                    <a:spcPts val="800"/>
                  </a:lnSpc>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a:lnSpc>
                    <a:spcPts val="800"/>
                  </a:lnSpc>
                </a:pPr>
                <a:r>
                  <a:rPr lang="en-US" sz="750"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a:lnSpc>
                    <a:spcPts val="800"/>
                  </a:lnSpc>
                </a:pPr>
                <a:endPar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056"/>
            <a:endParaRPr lang="en-US" kern="0">
              <a:solidFill>
                <a:srgbClr val="FFFFFF"/>
              </a:solidFill>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1175" y="522379"/>
            <a:ext cx="2203022" cy="1404818"/>
            <a:chOff x="8271660" y="469727"/>
            <a:chExt cx="2247197" cy="1432988"/>
          </a:xfrm>
        </p:grpSpPr>
        <p:sp>
          <p:nvSpPr>
            <p:cNvPr id="42" name="Rectangle 41"/>
            <p:cNvSpPr/>
            <p:nvPr/>
          </p:nvSpPr>
          <p:spPr bwMode="auto">
            <a:xfrm>
              <a:off x="8271660" y="469727"/>
              <a:ext cx="2214030" cy="1432988"/>
            </a:xfrm>
            <a:prstGeom prst="rect">
              <a:avLst/>
            </a:prstGeom>
            <a:solidFill>
              <a:srgbClr val="0072C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a:lnSpc>
                  <a:spcPct val="90000"/>
                </a:lnSpc>
              </a:pPr>
              <a:r>
                <a:rPr lang="en-US" sz="1176"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chemeClr val="tx1"/>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solidFill>
                  <a:schemeClr val="tx1"/>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chemeClr val="tx1"/>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solidFill>
                  <a:schemeClr val="tx1"/>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chemeClr val="tx1"/>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solidFill>
                  <a:schemeClr val="tx1"/>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a:lnSpc>
                  <a:spcPts val="800"/>
                </a:lnSpc>
              </a:pPr>
              <a:r>
                <a:rPr lang="en-US" sz="750"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
        <p:nvSpPr>
          <p:cNvPr id="243" name="Oval 242"/>
          <p:cNvSpPr/>
          <p:nvPr/>
        </p:nvSpPr>
        <p:spPr bwMode="auto">
          <a:xfrm>
            <a:off x="8657337" y="3067170"/>
            <a:ext cx="1227175" cy="532235"/>
          </a:xfrm>
          <a:prstGeom prst="ellipse">
            <a:avLst/>
          </a:prstGeom>
          <a:solidFill>
            <a:srgbClr val="FFFF00">
              <a:alpha val="10000"/>
            </a:srgbClr>
          </a:solidFill>
          <a:ln w="2540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0503525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Create an index</a:t>
            </a:r>
          </a:p>
        </p:txBody>
      </p:sp>
      <p:sp>
        <p:nvSpPr>
          <p:cNvPr id="4" name="Text Placeholder 3"/>
          <p:cNvSpPr>
            <a:spLocks noGrp="1"/>
          </p:cNvSpPr>
          <p:nvPr>
            <p:ph type="body" sz="quarter" idx="10"/>
          </p:nvPr>
        </p:nvSpPr>
        <p:spPr/>
        <p:txBody>
          <a:bodyPr>
            <a:noAutofit/>
          </a:bodyPr>
          <a:lstStyle/>
          <a:p>
            <a:r>
              <a:rPr lang="en-US" dirty="0"/>
              <a:t>PUT /indexes/places?api-version=2014-07-31-Preview</a:t>
            </a:r>
          </a:p>
          <a:p>
            <a:r>
              <a:rPr lang="en-US" dirty="0"/>
              <a:t>Host: demo.search.windows.net</a:t>
            </a:r>
          </a:p>
          <a:p>
            <a:r>
              <a:rPr lang="en-US" dirty="0"/>
              <a:t>api-key: 91FAB1CDBD75CF1D39491043BF3491AC</a:t>
            </a:r>
          </a:p>
          <a:p>
            <a:r>
              <a:rPr lang="en-US" dirty="0"/>
              <a:t>Content-Type: application/json</a:t>
            </a:r>
          </a:p>
          <a:p>
            <a:r>
              <a:rPr lang="en-US" dirty="0"/>
              <a:t>{</a:t>
            </a:r>
          </a:p>
          <a:p>
            <a:r>
              <a:rPr lang="en-US" dirty="0"/>
              <a:t>	"fields": [</a:t>
            </a:r>
          </a:p>
          <a:p>
            <a:r>
              <a:rPr lang="en-US" dirty="0"/>
              <a:t>		{"name": "key", "type": "Edm.String", 			"key": true },</a:t>
            </a:r>
          </a:p>
          <a:p>
            <a:r>
              <a:rPr lang="en-US" dirty="0"/>
              <a:t>		{"name": "name", "type": "Edm.String", 			"facetable": false },</a:t>
            </a:r>
          </a:p>
          <a:p>
            <a:r>
              <a:rPr lang="en-US" dirty="0"/>
              <a:t>		{"name": "class", "type": "Edm.String" 			},</a:t>
            </a:r>
          </a:p>
          <a:p>
            <a:r>
              <a:rPr lang="en-US" dirty="0"/>
              <a:t>		…</a:t>
            </a:r>
          </a:p>
          <a:p>
            <a:r>
              <a:rPr lang="en-US" dirty="0"/>
              <a:t>	], </a:t>
            </a:r>
          </a:p>
          <a:p>
            <a:endParaRPr lang="en-US" dirty="0"/>
          </a:p>
          <a:p>
            <a:r>
              <a:rPr lang="en-US" dirty="0"/>
              <a:t>	“corsOptions” : {"allowedOrigins": ["*"] }</a:t>
            </a:r>
          </a:p>
          <a:p>
            <a:r>
              <a:rPr lang="en-US" dirty="0"/>
              <a:t>}</a:t>
            </a:r>
          </a:p>
        </p:txBody>
      </p:sp>
      <p:sp>
        <p:nvSpPr>
          <p:cNvPr id="3" name="Text Placeholder 2"/>
          <p:cNvSpPr>
            <a:spLocks noGrp="1"/>
          </p:cNvSpPr>
          <p:nvPr>
            <p:ph type="body" sz="quarter" idx="11"/>
          </p:nvPr>
        </p:nvSpPr>
        <p:spPr/>
        <p:txBody>
          <a:bodyPr>
            <a:normAutofit lnSpcReduction="10000"/>
          </a:bodyPr>
          <a:lstStyle/>
          <a:p>
            <a:r>
              <a:rPr lang="en-US" dirty="0"/>
              <a:t>You can create a new index within an Azure Search service using an HTTP POST or PUT request. The body of the request is a JSON schema that specifies the index name, fields, attributes to control query behavior, scoring profiles for custom scoring, and CORS options to support cross-origin queries.</a:t>
            </a:r>
          </a:p>
        </p:txBody>
      </p:sp>
    </p:spTree>
    <p:extLst>
      <p:ext uri="{BB962C8B-B14F-4D97-AF65-F5344CB8AC3E}">
        <p14:creationId xmlns:p14="http://schemas.microsoft.com/office/powerpoint/2010/main" val="15584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Types</a:t>
            </a:r>
          </a:p>
        </p:txBody>
      </p:sp>
      <p:graphicFrame>
        <p:nvGraphicFramePr>
          <p:cNvPr id="4" name="Table 3"/>
          <p:cNvGraphicFramePr>
            <a:graphicFrameLocks noGrp="1"/>
          </p:cNvGraphicFramePr>
          <p:nvPr>
            <p:extLst>
              <p:ext uri="{D42A27DB-BD31-4B8C-83A1-F6EECF244321}">
                <p14:modId xmlns:p14="http://schemas.microsoft.com/office/powerpoint/2010/main" val="3942101804"/>
              </p:ext>
            </p:extLst>
          </p:nvPr>
        </p:nvGraphicFramePr>
        <p:xfrm>
          <a:off x="462224" y="1335677"/>
          <a:ext cx="11349613" cy="5210823"/>
        </p:xfrm>
        <a:graphic>
          <a:graphicData uri="http://schemas.openxmlformats.org/drawingml/2006/table">
            <a:tbl>
              <a:tblPr firstRow="1" bandRow="1">
                <a:tableStyleId>{5C22544A-7EE6-4342-B048-85BDC9FD1C3A}</a:tableStyleId>
              </a:tblPr>
              <a:tblGrid>
                <a:gridCol w="4044859">
                  <a:extLst>
                    <a:ext uri="{9D8B030D-6E8A-4147-A177-3AD203B41FA5}">
                      <a16:colId xmlns:a16="http://schemas.microsoft.com/office/drawing/2014/main" val="110566196"/>
                    </a:ext>
                  </a:extLst>
                </a:gridCol>
                <a:gridCol w="7304754">
                  <a:extLst>
                    <a:ext uri="{9D8B030D-6E8A-4147-A177-3AD203B41FA5}">
                      <a16:colId xmlns:a16="http://schemas.microsoft.com/office/drawing/2014/main" val="2701312657"/>
                    </a:ext>
                  </a:extLst>
                </a:gridCol>
              </a:tblGrid>
              <a:tr h="537350">
                <a:tc>
                  <a:txBody>
                    <a:bodyPr/>
                    <a:lstStyle/>
                    <a:p>
                      <a:r>
                        <a:rPr lang="en-US" dirty="0"/>
                        <a:t>Field Type</a:t>
                      </a:r>
                    </a:p>
                  </a:txBody>
                  <a:tcPr/>
                </a:tc>
                <a:tc>
                  <a:txBody>
                    <a:bodyPr/>
                    <a:lstStyle/>
                    <a:p>
                      <a:r>
                        <a:rPr lang="en-US" dirty="0"/>
                        <a:t>Description</a:t>
                      </a:r>
                    </a:p>
                  </a:txBody>
                  <a:tcPr/>
                </a:tc>
                <a:extLst>
                  <a:ext uri="{0D108BD9-81ED-4DB2-BD59-A6C34878D82A}">
                    <a16:rowId xmlns:a16="http://schemas.microsoft.com/office/drawing/2014/main" val="911274294"/>
                  </a:ext>
                </a:extLst>
              </a:tr>
              <a:tr h="537350">
                <a:tc>
                  <a:txBody>
                    <a:bodyPr/>
                    <a:lstStyle/>
                    <a:p>
                      <a:r>
                        <a:rPr lang="en-US" i="1" dirty="0" err="1"/>
                        <a:t>Edm.String</a:t>
                      </a:r>
                      <a:endParaRPr lang="en-US" dirty="0"/>
                    </a:p>
                  </a:txBody>
                  <a:tcPr/>
                </a:tc>
                <a:tc>
                  <a:txBody>
                    <a:bodyPr/>
                    <a:lstStyle/>
                    <a:p>
                      <a:r>
                        <a:rPr lang="en-US" dirty="0"/>
                        <a:t>Text that can optionally be tokenized for full-text .</a:t>
                      </a:r>
                    </a:p>
                  </a:txBody>
                  <a:tcPr/>
                </a:tc>
                <a:extLst>
                  <a:ext uri="{0D108BD9-81ED-4DB2-BD59-A6C34878D82A}">
                    <a16:rowId xmlns:a16="http://schemas.microsoft.com/office/drawing/2014/main" val="1861017937"/>
                  </a:ext>
                </a:extLst>
              </a:tr>
              <a:tr h="537350">
                <a:tc>
                  <a:txBody>
                    <a:bodyPr/>
                    <a:lstStyle/>
                    <a:p>
                      <a:r>
                        <a:rPr lang="en-US" i="1" dirty="0"/>
                        <a:t>Collection(</a:t>
                      </a:r>
                      <a:r>
                        <a:rPr lang="en-US" i="1" dirty="0" err="1"/>
                        <a:t>Edm.String</a:t>
                      </a:r>
                      <a:r>
                        <a:rPr lang="en-US" i="1" dirty="0"/>
                        <a:t>)</a:t>
                      </a:r>
                      <a:endParaRPr lang="en-US" dirty="0"/>
                    </a:p>
                  </a:txBody>
                  <a:tcPr/>
                </a:tc>
                <a:tc>
                  <a:txBody>
                    <a:bodyPr/>
                    <a:lstStyle/>
                    <a:p>
                      <a:r>
                        <a:rPr lang="en-US" dirty="0"/>
                        <a:t>A list of strings that can optionally be tokenized for full-text search. </a:t>
                      </a:r>
                    </a:p>
                  </a:txBody>
                  <a:tcPr/>
                </a:tc>
                <a:extLst>
                  <a:ext uri="{0D108BD9-81ED-4DB2-BD59-A6C34878D82A}">
                    <a16:rowId xmlns:a16="http://schemas.microsoft.com/office/drawing/2014/main" val="822688780"/>
                  </a:ext>
                </a:extLst>
              </a:tr>
              <a:tr h="537350">
                <a:tc>
                  <a:txBody>
                    <a:bodyPr/>
                    <a:lstStyle/>
                    <a:p>
                      <a:r>
                        <a:rPr lang="en-US" i="1" dirty="0" err="1"/>
                        <a:t>Edm.Boolean</a:t>
                      </a:r>
                      <a:endParaRPr lang="en-US" dirty="0"/>
                    </a:p>
                  </a:txBody>
                  <a:tcPr/>
                </a:tc>
                <a:tc>
                  <a:txBody>
                    <a:bodyPr/>
                    <a:lstStyle/>
                    <a:p>
                      <a:r>
                        <a:rPr lang="en-US" dirty="0"/>
                        <a:t>Contains true/false values.</a:t>
                      </a:r>
                    </a:p>
                  </a:txBody>
                  <a:tcPr/>
                </a:tc>
                <a:extLst>
                  <a:ext uri="{0D108BD9-81ED-4DB2-BD59-A6C34878D82A}">
                    <a16:rowId xmlns:a16="http://schemas.microsoft.com/office/drawing/2014/main" val="2926863919"/>
                  </a:ext>
                </a:extLst>
              </a:tr>
              <a:tr h="537350">
                <a:tc>
                  <a:txBody>
                    <a:bodyPr/>
                    <a:lstStyle/>
                    <a:p>
                      <a:r>
                        <a:rPr lang="en-US" i="1" dirty="0"/>
                        <a:t>Edm.Int32</a:t>
                      </a:r>
                      <a:endParaRPr lang="en-US" dirty="0"/>
                    </a:p>
                  </a:txBody>
                  <a:tcPr/>
                </a:tc>
                <a:tc>
                  <a:txBody>
                    <a:bodyPr/>
                    <a:lstStyle/>
                    <a:p>
                      <a:r>
                        <a:rPr lang="en-US" dirty="0"/>
                        <a:t>32-bit integer values.</a:t>
                      </a:r>
                    </a:p>
                  </a:txBody>
                  <a:tcPr/>
                </a:tc>
                <a:extLst>
                  <a:ext uri="{0D108BD9-81ED-4DB2-BD59-A6C34878D82A}">
                    <a16:rowId xmlns:a16="http://schemas.microsoft.com/office/drawing/2014/main" val="2984347955"/>
                  </a:ext>
                </a:extLst>
              </a:tr>
              <a:tr h="537350">
                <a:tc>
                  <a:txBody>
                    <a:bodyPr/>
                    <a:lstStyle/>
                    <a:p>
                      <a:r>
                        <a:rPr lang="en-US" i="1" dirty="0"/>
                        <a:t>Edm.Int64</a:t>
                      </a:r>
                      <a:endParaRPr lang="en-US" dirty="0"/>
                    </a:p>
                  </a:txBody>
                  <a:tcPr/>
                </a:tc>
                <a:tc>
                  <a:txBody>
                    <a:bodyPr/>
                    <a:lstStyle/>
                    <a:p>
                      <a:r>
                        <a:rPr lang="en-US" dirty="0"/>
                        <a:t>64-bit integer values.</a:t>
                      </a:r>
                    </a:p>
                  </a:txBody>
                  <a:tcPr/>
                </a:tc>
                <a:extLst>
                  <a:ext uri="{0D108BD9-81ED-4DB2-BD59-A6C34878D82A}">
                    <a16:rowId xmlns:a16="http://schemas.microsoft.com/office/drawing/2014/main" val="2773967666"/>
                  </a:ext>
                </a:extLst>
              </a:tr>
              <a:tr h="537350">
                <a:tc>
                  <a:txBody>
                    <a:bodyPr/>
                    <a:lstStyle/>
                    <a:p>
                      <a:r>
                        <a:rPr lang="en-US" i="1" dirty="0" err="1"/>
                        <a:t>Edm.Double</a:t>
                      </a:r>
                      <a:endParaRPr lang="en-US" dirty="0"/>
                    </a:p>
                  </a:txBody>
                  <a:tcPr/>
                </a:tc>
                <a:tc>
                  <a:txBody>
                    <a:bodyPr/>
                    <a:lstStyle/>
                    <a:p>
                      <a:r>
                        <a:rPr lang="en-US" dirty="0"/>
                        <a:t>Double-precision numeric data.</a:t>
                      </a:r>
                    </a:p>
                  </a:txBody>
                  <a:tcPr/>
                </a:tc>
                <a:extLst>
                  <a:ext uri="{0D108BD9-81ED-4DB2-BD59-A6C34878D82A}">
                    <a16:rowId xmlns:a16="http://schemas.microsoft.com/office/drawing/2014/main" val="2431182873"/>
                  </a:ext>
                </a:extLst>
              </a:tr>
              <a:tr h="912023">
                <a:tc>
                  <a:txBody>
                    <a:bodyPr/>
                    <a:lstStyle/>
                    <a:p>
                      <a:r>
                        <a:rPr lang="en-US" i="1" dirty="0" err="1"/>
                        <a:t>Edm.DateTimeOffset</a:t>
                      </a:r>
                      <a:endParaRPr lang="en-US" dirty="0"/>
                    </a:p>
                  </a:txBody>
                  <a:tcPr/>
                </a:tc>
                <a:tc>
                  <a:txBody>
                    <a:bodyPr/>
                    <a:lstStyle/>
                    <a:p>
                      <a:r>
                        <a:rPr lang="en-US" dirty="0"/>
                        <a:t>Date time values represented in the OData V4 format (e.g. </a:t>
                      </a:r>
                      <a:r>
                        <a:rPr lang="en-US" dirty="0" err="1"/>
                        <a:t>yyyy-MM-ddTHH:mm:ss.fffZ</a:t>
                      </a:r>
                      <a:r>
                        <a:rPr lang="en-US" dirty="0"/>
                        <a:t> or </a:t>
                      </a:r>
                      <a:r>
                        <a:rPr lang="en-US" dirty="0" err="1"/>
                        <a:t>yyyy-MM-ddTHH:mm:ss.fff</a:t>
                      </a:r>
                      <a:r>
                        <a:rPr lang="en-US" dirty="0"/>
                        <a:t>[+/-]</a:t>
                      </a:r>
                      <a:r>
                        <a:rPr lang="en-US" dirty="0" err="1"/>
                        <a:t>HH:mm</a:t>
                      </a:r>
                      <a:r>
                        <a:rPr lang="en-US" dirty="0"/>
                        <a:t>).</a:t>
                      </a:r>
                    </a:p>
                  </a:txBody>
                  <a:tcPr/>
                </a:tc>
                <a:extLst>
                  <a:ext uri="{0D108BD9-81ED-4DB2-BD59-A6C34878D82A}">
                    <a16:rowId xmlns:a16="http://schemas.microsoft.com/office/drawing/2014/main" val="1374894796"/>
                  </a:ext>
                </a:extLst>
              </a:tr>
              <a:tr h="537350">
                <a:tc>
                  <a:txBody>
                    <a:bodyPr/>
                    <a:lstStyle/>
                    <a:p>
                      <a:r>
                        <a:rPr lang="en-US" i="1" dirty="0" err="1"/>
                        <a:t>Edm.GeographyPoint</a:t>
                      </a:r>
                      <a:endParaRPr lang="en-US" dirty="0"/>
                    </a:p>
                  </a:txBody>
                  <a:tcPr/>
                </a:tc>
                <a:tc>
                  <a:txBody>
                    <a:bodyPr/>
                    <a:lstStyle/>
                    <a:p>
                      <a:r>
                        <a:rPr lang="en-US" dirty="0"/>
                        <a:t>A point representing a geographic location on the globe.</a:t>
                      </a:r>
                    </a:p>
                  </a:txBody>
                  <a:tcPr/>
                </a:tc>
                <a:extLst>
                  <a:ext uri="{0D108BD9-81ED-4DB2-BD59-A6C34878D82A}">
                    <a16:rowId xmlns:a16="http://schemas.microsoft.com/office/drawing/2014/main" val="1984711024"/>
                  </a:ext>
                </a:extLst>
              </a:tr>
            </a:tbl>
          </a:graphicData>
        </a:graphic>
      </p:graphicFrame>
    </p:spTree>
    <p:extLst>
      <p:ext uri="{BB962C8B-B14F-4D97-AF65-F5344CB8AC3E}">
        <p14:creationId xmlns:p14="http://schemas.microsoft.com/office/powerpoint/2010/main" val="34694574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Attributes</a:t>
            </a:r>
          </a:p>
        </p:txBody>
      </p:sp>
      <p:graphicFrame>
        <p:nvGraphicFramePr>
          <p:cNvPr id="4" name="Table 3"/>
          <p:cNvGraphicFramePr>
            <a:graphicFrameLocks noGrp="1"/>
          </p:cNvGraphicFramePr>
          <p:nvPr>
            <p:extLst>
              <p:ext uri="{D42A27DB-BD31-4B8C-83A1-F6EECF244321}">
                <p14:modId xmlns:p14="http://schemas.microsoft.com/office/powerpoint/2010/main" val="3881781035"/>
              </p:ext>
            </p:extLst>
          </p:nvPr>
        </p:nvGraphicFramePr>
        <p:xfrm>
          <a:off x="462224" y="1335677"/>
          <a:ext cx="11349613" cy="4752532"/>
        </p:xfrm>
        <a:graphic>
          <a:graphicData uri="http://schemas.openxmlformats.org/drawingml/2006/table">
            <a:tbl>
              <a:tblPr firstRow="1" bandRow="1">
                <a:tableStyleId>{5C22544A-7EE6-4342-B048-85BDC9FD1C3A}</a:tableStyleId>
              </a:tblPr>
              <a:tblGrid>
                <a:gridCol w="4044859">
                  <a:extLst>
                    <a:ext uri="{9D8B030D-6E8A-4147-A177-3AD203B41FA5}">
                      <a16:colId xmlns:a16="http://schemas.microsoft.com/office/drawing/2014/main" val="110566196"/>
                    </a:ext>
                  </a:extLst>
                </a:gridCol>
                <a:gridCol w="7304754">
                  <a:extLst>
                    <a:ext uri="{9D8B030D-6E8A-4147-A177-3AD203B41FA5}">
                      <a16:colId xmlns:a16="http://schemas.microsoft.com/office/drawing/2014/main" val="2701312657"/>
                    </a:ext>
                  </a:extLst>
                </a:gridCol>
              </a:tblGrid>
              <a:tr h="537350">
                <a:tc>
                  <a:txBody>
                    <a:bodyPr/>
                    <a:lstStyle/>
                    <a:p>
                      <a:r>
                        <a:rPr lang="en-US" dirty="0"/>
                        <a:t>Field Type</a:t>
                      </a:r>
                    </a:p>
                  </a:txBody>
                  <a:tcPr>
                    <a:solidFill>
                      <a:srgbClr val="FF9900"/>
                    </a:solidFill>
                  </a:tcPr>
                </a:tc>
                <a:tc>
                  <a:txBody>
                    <a:bodyPr/>
                    <a:lstStyle/>
                    <a:p>
                      <a:r>
                        <a:rPr lang="en-US" dirty="0"/>
                        <a:t>Description</a:t>
                      </a:r>
                    </a:p>
                  </a:txBody>
                  <a:tcPr>
                    <a:solidFill>
                      <a:srgbClr val="F7941E"/>
                    </a:solidFill>
                  </a:tcPr>
                </a:tc>
                <a:extLst>
                  <a:ext uri="{0D108BD9-81ED-4DB2-BD59-A6C34878D82A}">
                    <a16:rowId xmlns:a16="http://schemas.microsoft.com/office/drawing/2014/main" val="911274294"/>
                  </a:ext>
                </a:extLst>
              </a:tr>
              <a:tr h="537350">
                <a:tc>
                  <a:txBody>
                    <a:bodyPr/>
                    <a:lstStyle/>
                    <a:p>
                      <a:r>
                        <a:rPr lang="en-US" i="1" dirty="0"/>
                        <a:t>Key</a:t>
                      </a:r>
                      <a:endParaRPr lang="en-US" dirty="0"/>
                    </a:p>
                  </a:txBody>
                  <a:tcPr/>
                </a:tc>
                <a:tc>
                  <a:txBody>
                    <a:bodyPr/>
                    <a:lstStyle/>
                    <a:p>
                      <a:r>
                        <a:rPr lang="en-US" dirty="0"/>
                        <a:t>A string that provides the unique ID of each document. Every index must have one and only one key. </a:t>
                      </a:r>
                    </a:p>
                  </a:txBody>
                  <a:tcPr/>
                </a:tc>
                <a:extLst>
                  <a:ext uri="{0D108BD9-81ED-4DB2-BD59-A6C34878D82A}">
                    <a16:rowId xmlns:a16="http://schemas.microsoft.com/office/drawing/2014/main" val="1861017937"/>
                  </a:ext>
                </a:extLst>
              </a:tr>
              <a:tr h="537350">
                <a:tc>
                  <a:txBody>
                    <a:bodyPr/>
                    <a:lstStyle/>
                    <a:p>
                      <a:r>
                        <a:rPr lang="en-US" i="1" dirty="0"/>
                        <a:t>Retrievable</a:t>
                      </a:r>
                      <a:endParaRPr lang="en-US" dirty="0"/>
                    </a:p>
                  </a:txBody>
                  <a:tcPr/>
                </a:tc>
                <a:tc>
                  <a:txBody>
                    <a:bodyPr/>
                    <a:lstStyle/>
                    <a:p>
                      <a:r>
                        <a:rPr lang="en-US" dirty="0"/>
                        <a:t>Specifies whether a field can be returned in a search result.</a:t>
                      </a:r>
                    </a:p>
                  </a:txBody>
                  <a:tcPr/>
                </a:tc>
                <a:extLst>
                  <a:ext uri="{0D108BD9-81ED-4DB2-BD59-A6C34878D82A}">
                    <a16:rowId xmlns:a16="http://schemas.microsoft.com/office/drawing/2014/main" val="822688780"/>
                  </a:ext>
                </a:extLst>
              </a:tr>
              <a:tr h="537350">
                <a:tc>
                  <a:txBody>
                    <a:bodyPr/>
                    <a:lstStyle/>
                    <a:p>
                      <a:r>
                        <a:rPr lang="en-US" i="1" dirty="0"/>
                        <a:t>Filterable</a:t>
                      </a:r>
                      <a:endParaRPr lang="en-US" dirty="0"/>
                    </a:p>
                  </a:txBody>
                  <a:tcPr/>
                </a:tc>
                <a:tc>
                  <a:txBody>
                    <a:bodyPr/>
                    <a:lstStyle/>
                    <a:p>
                      <a:r>
                        <a:rPr lang="en-US" dirty="0"/>
                        <a:t>Allows the field to be used in filter queries.</a:t>
                      </a:r>
                    </a:p>
                  </a:txBody>
                  <a:tcPr/>
                </a:tc>
                <a:extLst>
                  <a:ext uri="{0D108BD9-81ED-4DB2-BD59-A6C34878D82A}">
                    <a16:rowId xmlns:a16="http://schemas.microsoft.com/office/drawing/2014/main" val="2926863919"/>
                  </a:ext>
                </a:extLst>
              </a:tr>
              <a:tr h="537350">
                <a:tc>
                  <a:txBody>
                    <a:bodyPr/>
                    <a:lstStyle/>
                    <a:p>
                      <a:r>
                        <a:rPr lang="en-US" i="1" dirty="0"/>
                        <a:t>Sortable</a:t>
                      </a:r>
                      <a:endParaRPr lang="en-US" dirty="0"/>
                    </a:p>
                  </a:txBody>
                  <a:tcPr/>
                </a:tc>
                <a:tc>
                  <a:txBody>
                    <a:bodyPr/>
                    <a:lstStyle/>
                    <a:p>
                      <a:r>
                        <a:rPr lang="en-US" dirty="0"/>
                        <a:t>Allows a query to sort search results using this field.</a:t>
                      </a:r>
                    </a:p>
                  </a:txBody>
                  <a:tcPr/>
                </a:tc>
                <a:extLst>
                  <a:ext uri="{0D108BD9-81ED-4DB2-BD59-A6C34878D82A}">
                    <a16:rowId xmlns:a16="http://schemas.microsoft.com/office/drawing/2014/main" val="2984347955"/>
                  </a:ext>
                </a:extLst>
              </a:tr>
              <a:tr h="537350">
                <a:tc>
                  <a:txBody>
                    <a:bodyPr/>
                    <a:lstStyle/>
                    <a:p>
                      <a:r>
                        <a:rPr lang="en-US" i="1" dirty="0" err="1"/>
                        <a:t>Facetable</a:t>
                      </a:r>
                      <a:endParaRPr lang="en-US" dirty="0"/>
                    </a:p>
                  </a:txBody>
                  <a:tcPr/>
                </a:tc>
                <a:tc>
                  <a:txBody>
                    <a:bodyPr/>
                    <a:lstStyle/>
                    <a:p>
                      <a:r>
                        <a:rPr lang="en-US" dirty="0"/>
                        <a:t>Allows a field to be used in a </a:t>
                      </a:r>
                      <a:r>
                        <a:rPr lang="en-US" dirty="0">
                          <a:solidFill>
                            <a:schemeClr val="accent6">
                              <a:lumMod val="75000"/>
                            </a:schemeClr>
                          </a:solidFill>
                        </a:rPr>
                        <a:t>faceted navigation </a:t>
                      </a:r>
                      <a:r>
                        <a:rPr lang="en-US" dirty="0"/>
                        <a:t>structure for user self-directed filtering. Typically fields containing repetitive values that you can use to group multiple documents together (for example, multiple documents that fall under a single brand or service category) work best as facets.</a:t>
                      </a:r>
                    </a:p>
                  </a:txBody>
                  <a:tcPr/>
                </a:tc>
                <a:extLst>
                  <a:ext uri="{0D108BD9-81ED-4DB2-BD59-A6C34878D82A}">
                    <a16:rowId xmlns:a16="http://schemas.microsoft.com/office/drawing/2014/main" val="2773967666"/>
                  </a:ext>
                </a:extLst>
              </a:tr>
              <a:tr h="537350">
                <a:tc>
                  <a:txBody>
                    <a:bodyPr/>
                    <a:lstStyle/>
                    <a:p>
                      <a:r>
                        <a:rPr lang="en-US" i="1" dirty="0"/>
                        <a:t>Searchable</a:t>
                      </a:r>
                      <a:endParaRPr lang="en-US" dirty="0"/>
                    </a:p>
                  </a:txBody>
                  <a:tcPr/>
                </a:tc>
                <a:tc>
                  <a:txBody>
                    <a:bodyPr/>
                    <a:lstStyle/>
                    <a:p>
                      <a:r>
                        <a:rPr lang="en-US" dirty="0"/>
                        <a:t>Marks the field as full-text searchable.</a:t>
                      </a:r>
                    </a:p>
                  </a:txBody>
                  <a:tcPr/>
                </a:tc>
                <a:extLst>
                  <a:ext uri="{0D108BD9-81ED-4DB2-BD59-A6C34878D82A}">
                    <a16:rowId xmlns:a16="http://schemas.microsoft.com/office/drawing/2014/main" val="2431182873"/>
                  </a:ext>
                </a:extLst>
              </a:tr>
            </a:tbl>
          </a:graphicData>
        </a:graphic>
      </p:graphicFrame>
    </p:spTree>
    <p:extLst>
      <p:ext uri="{BB962C8B-B14F-4D97-AF65-F5344CB8AC3E}">
        <p14:creationId xmlns:p14="http://schemas.microsoft.com/office/powerpoint/2010/main" val="3509575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Caution:</a:t>
            </a:r>
          </a:p>
        </p:txBody>
      </p:sp>
      <p:sp>
        <p:nvSpPr>
          <p:cNvPr id="4" name="TextBox 3"/>
          <p:cNvSpPr txBox="1"/>
          <p:nvPr/>
        </p:nvSpPr>
        <p:spPr>
          <a:xfrm>
            <a:off x="487345" y="1462035"/>
            <a:ext cx="11088356" cy="459202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3600" dirty="0">
                <a:solidFill>
                  <a:schemeClr val="bg1"/>
                </a:solidFill>
              </a:rPr>
              <a:t>Today, field attributes can’t be changed once created.</a:t>
            </a:r>
          </a:p>
          <a:p>
            <a:pPr>
              <a:lnSpc>
                <a:spcPct val="90000"/>
              </a:lnSpc>
              <a:spcAft>
                <a:spcPts val="600"/>
              </a:spcAft>
            </a:pPr>
            <a:endParaRPr lang="en-US" sz="3600" dirty="0">
              <a:solidFill>
                <a:schemeClr val="bg1"/>
              </a:solidFill>
            </a:endParaRPr>
          </a:p>
          <a:p>
            <a:pPr marL="342900" indent="-342900">
              <a:lnSpc>
                <a:spcPct val="90000"/>
              </a:lnSpc>
              <a:spcAft>
                <a:spcPts val="600"/>
              </a:spcAft>
              <a:buFont typeface="Arial" panose="020B0604020202020204" pitchFamily="34" charset="0"/>
              <a:buChar char="•"/>
            </a:pPr>
            <a:r>
              <a:rPr lang="en-US" sz="3600" dirty="0">
                <a:solidFill>
                  <a:schemeClr val="bg1"/>
                </a:solidFill>
              </a:rPr>
              <a:t>You can add more fields to a schema but you can’t change existing fields</a:t>
            </a:r>
          </a:p>
          <a:p>
            <a:pPr>
              <a:lnSpc>
                <a:spcPct val="90000"/>
              </a:lnSpc>
              <a:spcAft>
                <a:spcPts val="600"/>
              </a:spcAft>
            </a:pPr>
            <a:endParaRPr lang="en-US" sz="3600" dirty="0">
              <a:solidFill>
                <a:schemeClr val="bg1"/>
              </a:solidFill>
            </a:endParaRPr>
          </a:p>
          <a:p>
            <a:pPr marL="342900" indent="-342900">
              <a:lnSpc>
                <a:spcPct val="90000"/>
              </a:lnSpc>
              <a:spcAft>
                <a:spcPts val="600"/>
              </a:spcAft>
              <a:buFont typeface="Arial" panose="020B0604020202020204" pitchFamily="34" charset="0"/>
              <a:buChar char="•"/>
            </a:pPr>
            <a:r>
              <a:rPr lang="en-US" sz="3600" dirty="0">
                <a:solidFill>
                  <a:schemeClr val="bg1"/>
                </a:solidFill>
              </a:rPr>
              <a:t>Think carefully about what needs to be Faceted, Searchable, etc.</a:t>
            </a:r>
          </a:p>
        </p:txBody>
      </p:sp>
    </p:spTree>
    <p:extLst>
      <p:ext uri="{BB962C8B-B14F-4D97-AF65-F5344CB8AC3E}">
        <p14:creationId xmlns:p14="http://schemas.microsoft.com/office/powerpoint/2010/main" val="2899643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Create an Index</a:t>
            </a:r>
          </a:p>
        </p:txBody>
      </p:sp>
      <p:sp>
        <p:nvSpPr>
          <p:cNvPr id="4" name="Text Placeholder 3"/>
          <p:cNvSpPr>
            <a:spLocks noGrp="1"/>
          </p:cNvSpPr>
          <p:nvPr>
            <p:ph type="body" sz="quarter" idx="12"/>
          </p:nvPr>
        </p:nvSpPr>
        <p:spPr/>
        <p:txBody>
          <a:bodyPr anchor="ctr"/>
          <a:lstStyle/>
          <a:p>
            <a:r>
              <a:rPr lang="en-US" sz="11500" dirty="0">
                <a:latin typeface="+mj-lt"/>
              </a:rPr>
              <a:t>Demo</a:t>
            </a:r>
          </a:p>
        </p:txBody>
      </p:sp>
    </p:spTree>
    <p:extLst>
      <p:ext uri="{BB962C8B-B14F-4D97-AF65-F5344CB8AC3E}">
        <p14:creationId xmlns:p14="http://schemas.microsoft.com/office/powerpoint/2010/main" val="200517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23" y="2596033"/>
            <a:ext cx="11653521" cy="956059"/>
          </a:xfrm>
        </p:spPr>
        <p:txBody>
          <a:bodyPr/>
          <a:lstStyle/>
          <a:p>
            <a:pPr algn="ctr"/>
            <a:r>
              <a:rPr lang="en-US" dirty="0"/>
              <a:t>Indexing Data</a:t>
            </a:r>
          </a:p>
        </p:txBody>
      </p:sp>
    </p:spTree>
    <p:extLst>
      <p:ext uri="{BB962C8B-B14F-4D97-AF65-F5344CB8AC3E}">
        <p14:creationId xmlns:p14="http://schemas.microsoft.com/office/powerpoint/2010/main" val="34545101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data</a:t>
            </a:r>
          </a:p>
        </p:txBody>
      </p:sp>
      <p:sp>
        <p:nvSpPr>
          <p:cNvPr id="90" name="Content Placeholder 2"/>
          <p:cNvSpPr>
            <a:spLocks noGrp="1"/>
          </p:cNvSpPr>
          <p:nvPr>
            <p:ph idx="4294967295"/>
          </p:nvPr>
        </p:nvSpPr>
        <p:spPr>
          <a:xfrm>
            <a:off x="249116" y="1447297"/>
            <a:ext cx="10212388" cy="3856038"/>
          </a:xfrm>
        </p:spPr>
        <p:txBody>
          <a:bodyPr>
            <a:noAutofit/>
          </a:bodyPr>
          <a:lstStyle/>
          <a:p>
            <a:pPr marL="0" indent="0">
              <a:buNone/>
            </a:pPr>
            <a:r>
              <a:rPr lang="en-US" sz="2800" dirty="0">
                <a:latin typeface="+mj-lt"/>
              </a:rPr>
              <a:t>Data is indexed in batches:</a:t>
            </a:r>
          </a:p>
          <a:p>
            <a:pPr marL="336145" lvl="1" indent="0">
              <a:buNone/>
            </a:pPr>
            <a:r>
              <a:rPr lang="en-US" sz="2000" dirty="0">
                <a:latin typeface="+mj-lt"/>
              </a:rPr>
              <a:t>Up to 1000 operations: upload, merge, delete, or mergeOrUpload</a:t>
            </a:r>
          </a:p>
          <a:p>
            <a:pPr marL="336145" lvl="1" indent="0">
              <a:buNone/>
            </a:pPr>
            <a:r>
              <a:rPr lang="en-US" sz="2000" dirty="0">
                <a:latin typeface="+mj-lt"/>
              </a:rPr>
              <a:t>Post to: </a:t>
            </a:r>
            <a:r>
              <a:rPr lang="en-US" sz="2000" dirty="0">
                <a:latin typeface="+mj-lt"/>
                <a:hlinkClick r:id="rId3"/>
              </a:rPr>
              <a:t>https://mysvc.search.windows.net/indexes/myindex/docs/index</a:t>
            </a:r>
            <a:endParaRPr lang="en-US" sz="2400" dirty="0">
              <a:latin typeface="+mj-lt"/>
            </a:endParaRPr>
          </a:p>
          <a:p>
            <a:pPr marL="0" lvl="1" indent="0">
              <a:buNone/>
            </a:pPr>
            <a:r>
              <a:rPr lang="en-US" sz="2800" dirty="0">
                <a:latin typeface="+mj-lt"/>
              </a:rPr>
              <a:t>A success response ensures durability</a:t>
            </a:r>
          </a:p>
          <a:p>
            <a:pPr marL="336145" lvl="1" indent="0">
              <a:buNone/>
            </a:pPr>
            <a:r>
              <a:rPr lang="en-US" sz="2000" dirty="0">
                <a:latin typeface="+mj-lt"/>
              </a:rPr>
              <a:t>Client needs to check response body for individual operation status</a:t>
            </a:r>
            <a:endParaRPr lang="en-US" sz="2400" dirty="0">
              <a:latin typeface="+mj-lt"/>
            </a:endParaRPr>
          </a:p>
          <a:p>
            <a:pPr marL="0" lvl="1" indent="0">
              <a:buNone/>
            </a:pPr>
            <a:r>
              <a:rPr lang="en-US" sz="2800" dirty="0">
                <a:solidFill>
                  <a:srgbClr val="494949"/>
                </a:solidFill>
                <a:latin typeface="Segoe UI Light"/>
              </a:rPr>
              <a:t>Data will be searchable a few seconds later</a:t>
            </a:r>
          </a:p>
          <a:p>
            <a:pPr marL="336145" lvl="1" indent="0">
              <a:buNone/>
            </a:pPr>
            <a:r>
              <a:rPr lang="en-US" sz="2000" dirty="0">
                <a:solidFill>
                  <a:srgbClr val="494949"/>
                </a:solidFill>
                <a:latin typeface="Segoe UI Light"/>
              </a:rPr>
              <a:t>Need to index data, depending on how busy the system is</a:t>
            </a:r>
          </a:p>
        </p:txBody>
      </p:sp>
      <p:pic>
        <p:nvPicPr>
          <p:cNvPr id="264" name="Picture 263"/>
          <p:cNvPicPr>
            <a:picLocks noChangeAspect="1"/>
          </p:cNvPicPr>
          <p:nvPr/>
        </p:nvPicPr>
        <p:blipFill>
          <a:blip r:embed="rId4"/>
          <a:stretch>
            <a:fillRect/>
          </a:stretch>
        </p:blipFill>
        <p:spPr>
          <a:xfrm>
            <a:off x="7866530" y="1724875"/>
            <a:ext cx="5024816" cy="5024816"/>
          </a:xfrm>
          <a:prstGeom prst="rect">
            <a:avLst/>
          </a:prstGeom>
        </p:spPr>
      </p:pic>
    </p:spTree>
    <p:extLst>
      <p:ext uri="{BB962C8B-B14F-4D97-AF65-F5344CB8AC3E}">
        <p14:creationId xmlns:p14="http://schemas.microsoft.com/office/powerpoint/2010/main" val="1487090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Batch to upload documents</a:t>
            </a:r>
          </a:p>
        </p:txBody>
      </p:sp>
      <p:sp>
        <p:nvSpPr>
          <p:cNvPr id="3" name="Text Placeholder 2"/>
          <p:cNvSpPr>
            <a:spLocks noGrp="1"/>
          </p:cNvSpPr>
          <p:nvPr>
            <p:ph type="body" sz="quarter" idx="10"/>
          </p:nvPr>
        </p:nvSpPr>
        <p:spPr/>
        <p:txBody>
          <a:bodyPr>
            <a:normAutofit/>
          </a:bodyPr>
          <a:lstStyle/>
          <a:p>
            <a:r>
              <a:rPr lang="en-US" dirty="0"/>
              <a:t>POST indexes/places/docs/index?api-version=2014-07-31-Preview</a:t>
            </a:r>
          </a:p>
          <a:p>
            <a:r>
              <a:rPr lang="en-US" dirty="0"/>
              <a:t>Host: advwrkssearch.search.windows.net</a:t>
            </a:r>
          </a:p>
          <a:p>
            <a:r>
              <a:rPr lang="en-US" dirty="0"/>
              <a:t>api-key: E....</a:t>
            </a:r>
          </a:p>
          <a:p>
            <a:r>
              <a:rPr lang="en-US" dirty="0"/>
              <a:t>Content-Type: application/json</a:t>
            </a:r>
          </a:p>
          <a:p>
            <a:endParaRPr lang="en-US" dirty="0"/>
          </a:p>
          <a:p>
            <a:r>
              <a:rPr lang="en-US" dirty="0"/>
              <a:t>{ "value": [</a:t>
            </a:r>
          </a:p>
          <a:p>
            <a:r>
              <a:rPr lang="en-US" dirty="0"/>
              <a:t>	{ "@search.action": "upload",</a:t>
            </a:r>
          </a:p>
          <a:p>
            <a:r>
              <a:rPr lang="en-US" dirty="0"/>
              <a:t>		"key": "1502914",</a:t>
            </a:r>
          </a:p>
          <a:p>
            <a:r>
              <a:rPr lang="en-US" dirty="0"/>
              <a:t>		"name": "Adam Barr",</a:t>
            </a:r>
          </a:p>
          <a:p>
            <a:r>
              <a:rPr lang="en-US" dirty="0"/>
              <a:t>		"class": "Stream",</a:t>
            </a:r>
          </a:p>
          <a:p>
            <a:r>
              <a:rPr lang="en-US" dirty="0"/>
              <a:t>		...</a:t>
            </a:r>
          </a:p>
          <a:p>
            <a:r>
              <a:rPr lang="en-US" dirty="0"/>
              <a:t>	},</a:t>
            </a:r>
          </a:p>
          <a:p>
            <a:r>
              <a:rPr lang="en-US" dirty="0"/>
              <a:t>	...</a:t>
            </a:r>
          </a:p>
          <a:p>
            <a:r>
              <a:rPr lang="en-US" dirty="0"/>
              <a:t>	]</a:t>
            </a:r>
          </a:p>
          <a:p>
            <a:r>
              <a:rPr lang="en-US" dirty="0"/>
              <a:t>}</a:t>
            </a:r>
          </a:p>
        </p:txBody>
      </p:sp>
      <p:sp>
        <p:nvSpPr>
          <p:cNvPr id="5" name="Text Placeholder 4"/>
          <p:cNvSpPr>
            <a:spLocks noGrp="1"/>
          </p:cNvSpPr>
          <p:nvPr>
            <p:ph type="body" sz="quarter" idx="11"/>
          </p:nvPr>
        </p:nvSpPr>
        <p:spPr/>
        <p:txBody>
          <a:bodyPr/>
          <a:lstStyle/>
          <a:p>
            <a:r>
              <a:rPr lang="en-US" dirty="0"/>
              <a:t>You can upload, merge or delete documents from a specified index using HTTP POST. For large numbers of updates, batching of documents (up to 1000 documents per batch, or about 16 MB per batch) is recommended.</a:t>
            </a:r>
          </a:p>
        </p:txBody>
      </p:sp>
    </p:spTree>
    <p:extLst>
      <p:ext uri="{BB962C8B-B14F-4D97-AF65-F5344CB8AC3E}">
        <p14:creationId xmlns:p14="http://schemas.microsoft.com/office/powerpoint/2010/main" val="1185751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8964247" cy="996252"/>
          </a:xfrm>
        </p:spPr>
        <p:txBody>
          <a:bodyPr/>
          <a:lstStyle/>
          <a:p>
            <a:r>
              <a:rPr lang="en-US" dirty="0"/>
              <a:t>Indexing Actions</a:t>
            </a:r>
          </a:p>
        </p:txBody>
      </p:sp>
      <p:graphicFrame>
        <p:nvGraphicFramePr>
          <p:cNvPr id="4" name="Table 3"/>
          <p:cNvGraphicFramePr>
            <a:graphicFrameLocks noGrp="1"/>
          </p:cNvGraphicFramePr>
          <p:nvPr>
            <p:extLst>
              <p:ext uri="{D42A27DB-BD31-4B8C-83A1-F6EECF244321}">
                <p14:modId xmlns:p14="http://schemas.microsoft.com/office/powerpoint/2010/main" val="714480487"/>
              </p:ext>
            </p:extLst>
          </p:nvPr>
        </p:nvGraphicFramePr>
        <p:xfrm>
          <a:off x="424261" y="1256044"/>
          <a:ext cx="11347383" cy="5106461"/>
        </p:xfrm>
        <a:graphic>
          <a:graphicData uri="http://schemas.openxmlformats.org/drawingml/2006/table">
            <a:tbl>
              <a:tblPr firstRow="1" bandRow="1">
                <a:tableStyleId>{5C22544A-7EE6-4342-B048-85BDC9FD1C3A}</a:tableStyleId>
              </a:tblPr>
              <a:tblGrid>
                <a:gridCol w="3782461">
                  <a:extLst>
                    <a:ext uri="{9D8B030D-6E8A-4147-A177-3AD203B41FA5}">
                      <a16:colId xmlns:a16="http://schemas.microsoft.com/office/drawing/2014/main" val="1745366436"/>
                    </a:ext>
                  </a:extLst>
                </a:gridCol>
                <a:gridCol w="3782461">
                  <a:extLst>
                    <a:ext uri="{9D8B030D-6E8A-4147-A177-3AD203B41FA5}">
                      <a16:colId xmlns:a16="http://schemas.microsoft.com/office/drawing/2014/main" val="2834759177"/>
                    </a:ext>
                  </a:extLst>
                </a:gridCol>
                <a:gridCol w="3782461">
                  <a:extLst>
                    <a:ext uri="{9D8B030D-6E8A-4147-A177-3AD203B41FA5}">
                      <a16:colId xmlns:a16="http://schemas.microsoft.com/office/drawing/2014/main" val="3450425162"/>
                    </a:ext>
                  </a:extLst>
                </a:gridCol>
              </a:tblGrid>
              <a:tr h="376813">
                <a:tc>
                  <a:txBody>
                    <a:bodyPr/>
                    <a:lstStyle/>
                    <a:p>
                      <a:r>
                        <a:rPr lang="en-US" dirty="0"/>
                        <a:t>Action</a:t>
                      </a:r>
                    </a:p>
                  </a:txBody>
                  <a:tcPr/>
                </a:tc>
                <a:tc>
                  <a:txBody>
                    <a:bodyPr/>
                    <a:lstStyle/>
                    <a:p>
                      <a:r>
                        <a:rPr lang="en-US" dirty="0"/>
                        <a:t>Description</a:t>
                      </a:r>
                    </a:p>
                  </a:txBody>
                  <a:tcPr/>
                </a:tc>
                <a:tc>
                  <a:txBody>
                    <a:bodyPr/>
                    <a:lstStyle/>
                    <a:p>
                      <a:r>
                        <a:rPr lang="en-US" dirty="0"/>
                        <a:t>Update Behavior</a:t>
                      </a:r>
                    </a:p>
                  </a:txBody>
                  <a:tcPr/>
                </a:tc>
                <a:extLst>
                  <a:ext uri="{0D108BD9-81ED-4DB2-BD59-A6C34878D82A}">
                    <a16:rowId xmlns:a16="http://schemas.microsoft.com/office/drawing/2014/main" val="1576374068"/>
                  </a:ext>
                </a:extLst>
              </a:tr>
              <a:tr h="1182412">
                <a:tc>
                  <a:txBody>
                    <a:bodyPr/>
                    <a:lstStyle/>
                    <a:p>
                      <a:r>
                        <a:rPr lang="en-US" dirty="0"/>
                        <a:t>Upload</a:t>
                      </a:r>
                    </a:p>
                  </a:txBody>
                  <a:tcPr/>
                </a:tc>
                <a:tc>
                  <a:txBody>
                    <a:bodyPr/>
                    <a:lstStyle/>
                    <a:p>
                      <a:r>
                        <a:rPr lang="en-US" dirty="0"/>
                        <a:t>“</a:t>
                      </a:r>
                      <a:r>
                        <a:rPr lang="en-US" dirty="0" err="1"/>
                        <a:t>Upsert</a:t>
                      </a:r>
                      <a:r>
                        <a:rPr lang="en-US" dirty="0"/>
                        <a:t>” document. Create if it doesn’t exist, otherwise update.</a:t>
                      </a:r>
                    </a:p>
                  </a:txBody>
                  <a:tcPr/>
                </a:tc>
                <a:tc>
                  <a:txBody>
                    <a:bodyPr/>
                    <a:lstStyle/>
                    <a:p>
                      <a:r>
                        <a:rPr lang="en-US" b="0" dirty="0"/>
                        <a:t>Field</a:t>
                      </a:r>
                      <a:r>
                        <a:rPr lang="en-US" b="0" baseline="0" dirty="0"/>
                        <a:t>s not in the request are set to NULL</a:t>
                      </a:r>
                      <a:endParaRPr lang="en-US" b="0" dirty="0"/>
                    </a:p>
                  </a:txBody>
                  <a:tcPr/>
                </a:tc>
                <a:extLst>
                  <a:ext uri="{0D108BD9-81ED-4DB2-BD59-A6C34878D82A}">
                    <a16:rowId xmlns:a16="http://schemas.microsoft.com/office/drawing/2014/main" val="3782885066"/>
                  </a:ext>
                </a:extLst>
              </a:tr>
              <a:tr h="1182412">
                <a:tc>
                  <a:txBody>
                    <a:bodyPr/>
                    <a:lstStyle/>
                    <a:p>
                      <a:r>
                        <a:rPr lang="en-US" dirty="0"/>
                        <a:t>Merge</a:t>
                      </a:r>
                    </a:p>
                  </a:txBody>
                  <a:tcPr/>
                </a:tc>
                <a:tc>
                  <a:txBody>
                    <a:bodyPr/>
                    <a:lstStyle/>
                    <a:p>
                      <a:r>
                        <a:rPr lang="en-US" dirty="0"/>
                        <a:t>Update a document.</a:t>
                      </a:r>
                      <a:r>
                        <a:rPr lang="en-US" baseline="0" dirty="0"/>
                        <a:t> Fails if the document doesn’t exist.</a:t>
                      </a:r>
                      <a:endParaRPr lang="en-US" dirty="0"/>
                    </a:p>
                  </a:txBody>
                  <a:tcPr/>
                </a:tc>
                <a:tc>
                  <a:txBody>
                    <a:bodyPr/>
                    <a:lstStyle/>
                    <a:p>
                      <a:r>
                        <a:rPr lang="en-US" dirty="0"/>
                        <a:t>Only the fields in the request are updated. Others not touched</a:t>
                      </a:r>
                    </a:p>
                  </a:txBody>
                  <a:tcPr/>
                </a:tc>
                <a:extLst>
                  <a:ext uri="{0D108BD9-81ED-4DB2-BD59-A6C34878D82A}">
                    <a16:rowId xmlns:a16="http://schemas.microsoft.com/office/drawing/2014/main" val="1948062414"/>
                  </a:ext>
                </a:extLst>
              </a:tr>
              <a:tr h="1182412">
                <a:tc>
                  <a:txBody>
                    <a:bodyPr/>
                    <a:lstStyle/>
                    <a:p>
                      <a:r>
                        <a:rPr lang="en-US" dirty="0" err="1"/>
                        <a:t>MergeOrUpload</a:t>
                      </a:r>
                      <a:endParaRPr lang="en-US" dirty="0"/>
                    </a:p>
                  </a:txBody>
                  <a:tcPr/>
                </a:tc>
                <a:tc>
                  <a:txBody>
                    <a:bodyPr/>
                    <a:lstStyle/>
                    <a:p>
                      <a:r>
                        <a:rPr lang="en-US" dirty="0"/>
                        <a:t>If the document exists,</a:t>
                      </a:r>
                      <a:r>
                        <a:rPr lang="en-US" baseline="0" dirty="0"/>
                        <a:t> do a merge otherwise do an Upload</a:t>
                      </a:r>
                      <a:endParaRPr lang="en-US" dirty="0"/>
                    </a:p>
                  </a:txBody>
                  <a:tcPr/>
                </a:tc>
                <a:tc>
                  <a:txBody>
                    <a:bodyPr/>
                    <a:lstStyle/>
                    <a:p>
                      <a:r>
                        <a:rPr lang="en-US" dirty="0"/>
                        <a:t>If</a:t>
                      </a:r>
                      <a:r>
                        <a:rPr lang="en-US" baseline="0" dirty="0"/>
                        <a:t> document exists, fields follow merge behavior. If not, fields follow upload behavior</a:t>
                      </a:r>
                      <a:endParaRPr lang="en-US" dirty="0"/>
                    </a:p>
                  </a:txBody>
                  <a:tcPr/>
                </a:tc>
                <a:extLst>
                  <a:ext uri="{0D108BD9-81ED-4DB2-BD59-A6C34878D82A}">
                    <a16:rowId xmlns:a16="http://schemas.microsoft.com/office/drawing/2014/main" val="1866788303"/>
                  </a:ext>
                </a:extLst>
              </a:tr>
              <a:tr h="1182412">
                <a:tc>
                  <a:txBody>
                    <a:bodyPr/>
                    <a:lstStyle/>
                    <a:p>
                      <a:r>
                        <a:rPr lang="en-US" dirty="0"/>
                        <a:t>Delete</a:t>
                      </a:r>
                    </a:p>
                  </a:txBody>
                  <a:tcPr/>
                </a:tc>
                <a:tc>
                  <a:txBody>
                    <a:bodyPr/>
                    <a:lstStyle/>
                    <a:p>
                      <a:r>
                        <a:rPr lang="en-US" dirty="0"/>
                        <a:t>Removes a document from the index</a:t>
                      </a:r>
                    </a:p>
                  </a:txBody>
                  <a:tcPr/>
                </a:tc>
                <a:tc>
                  <a:txBody>
                    <a:bodyPr/>
                    <a:lstStyle/>
                    <a:p>
                      <a:r>
                        <a:rPr lang="en-US" dirty="0"/>
                        <a:t>Everything is deleted</a:t>
                      </a:r>
                      <a:r>
                        <a:rPr lang="en-US" baseline="0" dirty="0"/>
                        <a:t> for the document including the document itself.</a:t>
                      </a:r>
                      <a:endParaRPr lang="en-US" dirty="0"/>
                    </a:p>
                  </a:txBody>
                  <a:tcPr/>
                </a:tc>
                <a:extLst>
                  <a:ext uri="{0D108BD9-81ED-4DB2-BD59-A6C34878D82A}">
                    <a16:rowId xmlns:a16="http://schemas.microsoft.com/office/drawing/2014/main" val="4164173914"/>
                  </a:ext>
                </a:extLst>
              </a:tr>
            </a:tbl>
          </a:graphicData>
        </a:graphic>
      </p:graphicFrame>
    </p:spTree>
    <p:extLst>
      <p:ext uri="{BB962C8B-B14F-4D97-AF65-F5344CB8AC3E}">
        <p14:creationId xmlns:p14="http://schemas.microsoft.com/office/powerpoint/2010/main" val="16807154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Indexing from Data Sources</a:t>
            </a:r>
          </a:p>
        </p:txBody>
      </p:sp>
      <p:sp>
        <p:nvSpPr>
          <p:cNvPr id="90" name="Content Placeholder 2"/>
          <p:cNvSpPr>
            <a:spLocks noGrp="1"/>
          </p:cNvSpPr>
          <p:nvPr>
            <p:ph idx="4294967295"/>
          </p:nvPr>
        </p:nvSpPr>
        <p:spPr>
          <a:xfrm>
            <a:off x="261797" y="2009670"/>
            <a:ext cx="8485293" cy="4004268"/>
          </a:xfrm>
        </p:spPr>
        <p:txBody>
          <a:bodyPr>
            <a:noAutofit/>
          </a:bodyPr>
          <a:lstStyle/>
          <a:p>
            <a:r>
              <a:rPr lang="en-US" sz="2400" dirty="0">
                <a:solidFill>
                  <a:srgbClr val="494949"/>
                </a:solidFill>
                <a:latin typeface="Segoe UI Light"/>
              </a:rPr>
              <a:t>Search documents are “flat.” You must create a flat view of your data to index.</a:t>
            </a:r>
          </a:p>
          <a:p>
            <a:r>
              <a:rPr lang="en-US" sz="2400" dirty="0">
                <a:solidFill>
                  <a:srgbClr val="494949"/>
                </a:solidFill>
                <a:latin typeface="Segoe UI Light"/>
              </a:rPr>
              <a:t>Map your data types to the Azure Search data types</a:t>
            </a:r>
          </a:p>
          <a:p>
            <a:r>
              <a:rPr lang="en-US" sz="2400" dirty="0">
                <a:solidFill>
                  <a:srgbClr val="494949"/>
                </a:solidFill>
                <a:latin typeface="Segoe UI Light"/>
              </a:rPr>
              <a:t>Indexers can be scheduled or triggered manually</a:t>
            </a:r>
          </a:p>
          <a:p>
            <a:r>
              <a:rPr lang="en-US" sz="2400" dirty="0">
                <a:solidFill>
                  <a:srgbClr val="494949"/>
                </a:solidFill>
                <a:latin typeface="Segoe UI Light"/>
              </a:rPr>
              <a:t>The minimum schedule time is every 5 minutes</a:t>
            </a:r>
          </a:p>
          <a:p>
            <a:r>
              <a:rPr lang="en-US" sz="2400" dirty="0">
                <a:solidFill>
                  <a:srgbClr val="494949"/>
                </a:solidFill>
                <a:latin typeface="Segoe UI Light"/>
              </a:rPr>
              <a:t>Use data change detection policies to identify only the changed items if your data source is large</a:t>
            </a:r>
          </a:p>
          <a:p>
            <a:r>
              <a:rPr lang="en-US" sz="2400" dirty="0">
                <a:solidFill>
                  <a:srgbClr val="494949"/>
                </a:solidFill>
                <a:latin typeface="Segoe UI Light"/>
              </a:rPr>
              <a:t>Document “cracking” is coming soon which opens common formats (like PDF) to index the text.</a:t>
            </a:r>
          </a:p>
          <a:p>
            <a:pPr marL="0" indent="0">
              <a:buNone/>
            </a:pPr>
            <a:endParaRPr lang="en-US" sz="2000" dirty="0">
              <a:solidFill>
                <a:srgbClr val="494949"/>
              </a:solidFill>
              <a:latin typeface="Segoe UI Light"/>
            </a:endParaRPr>
          </a:p>
        </p:txBody>
      </p:sp>
      <p:pic>
        <p:nvPicPr>
          <p:cNvPr id="5" name="Picture 4"/>
          <p:cNvPicPr>
            <a:picLocks noChangeAspect="1"/>
          </p:cNvPicPr>
          <p:nvPr/>
        </p:nvPicPr>
        <p:blipFill>
          <a:blip r:embed="rId3"/>
          <a:stretch>
            <a:fillRect/>
          </a:stretch>
        </p:blipFill>
        <p:spPr>
          <a:xfrm>
            <a:off x="7866530" y="1724875"/>
            <a:ext cx="5024816" cy="5024816"/>
          </a:xfrm>
          <a:prstGeom prst="rect">
            <a:avLst/>
          </a:prstGeom>
        </p:spPr>
      </p:pic>
    </p:spTree>
    <p:extLst>
      <p:ext uri="{BB962C8B-B14F-4D97-AF65-F5344CB8AC3E}">
        <p14:creationId xmlns:p14="http://schemas.microsoft.com/office/powerpoint/2010/main" val="539359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6251943" y="3092239"/>
            <a:ext cx="5936881" cy="3425521"/>
            <a:chOff x="5946775" y="3987119"/>
            <a:chExt cx="5081587" cy="3017715"/>
          </a:xfrm>
        </p:grpSpPr>
        <p:sp>
          <p:nvSpPr>
            <p:cNvPr id="37" name="Freeform 38"/>
            <p:cNvSpPr>
              <a:spLocks/>
            </p:cNvSpPr>
            <p:nvPr/>
          </p:nvSpPr>
          <p:spPr bwMode="auto">
            <a:xfrm>
              <a:off x="9494838" y="4752975"/>
              <a:ext cx="396875" cy="682625"/>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8" name="Freeform 39"/>
            <p:cNvSpPr>
              <a:spLocks/>
            </p:cNvSpPr>
            <p:nvPr/>
          </p:nvSpPr>
          <p:spPr bwMode="auto">
            <a:xfrm>
              <a:off x="9532938" y="4795838"/>
              <a:ext cx="320675" cy="531813"/>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39" name="Rectangle 40"/>
            <p:cNvSpPr>
              <a:spLocks noChangeArrowheads="1"/>
            </p:cNvSpPr>
            <p:nvPr/>
          </p:nvSpPr>
          <p:spPr bwMode="auto">
            <a:xfrm>
              <a:off x="7361238" y="6407150"/>
              <a:ext cx="1868487" cy="5953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0" name="Rectangle 41"/>
            <p:cNvSpPr>
              <a:spLocks noChangeArrowheads="1"/>
            </p:cNvSpPr>
            <p:nvPr/>
          </p:nvSpPr>
          <p:spPr bwMode="auto">
            <a:xfrm>
              <a:off x="8485188" y="5829300"/>
              <a:ext cx="555625" cy="11731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1" name="Rectangle 42"/>
            <p:cNvSpPr>
              <a:spLocks noChangeArrowheads="1"/>
            </p:cNvSpPr>
            <p:nvPr/>
          </p:nvSpPr>
          <p:spPr bwMode="auto">
            <a:xfrm>
              <a:off x="10626725" y="6111875"/>
              <a:ext cx="401637" cy="8905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2" name="Rectangle 44"/>
            <p:cNvSpPr>
              <a:spLocks noChangeArrowheads="1"/>
            </p:cNvSpPr>
            <p:nvPr/>
          </p:nvSpPr>
          <p:spPr bwMode="auto">
            <a:xfrm>
              <a:off x="8677275" y="5473700"/>
              <a:ext cx="1949450" cy="152876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3" name="Rectangle 45"/>
            <p:cNvSpPr>
              <a:spLocks noChangeArrowheads="1"/>
            </p:cNvSpPr>
            <p:nvPr/>
          </p:nvSpPr>
          <p:spPr bwMode="auto">
            <a:xfrm>
              <a:off x="8870950" y="6699250"/>
              <a:ext cx="1573212" cy="25241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4" name="Rectangle 46"/>
            <p:cNvSpPr>
              <a:spLocks noChangeArrowheads="1"/>
            </p:cNvSpPr>
            <p:nvPr/>
          </p:nvSpPr>
          <p:spPr bwMode="auto">
            <a:xfrm>
              <a:off x="8870950" y="5819775"/>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5" name="Rectangle 47"/>
            <p:cNvSpPr>
              <a:spLocks noChangeArrowheads="1"/>
            </p:cNvSpPr>
            <p:nvPr/>
          </p:nvSpPr>
          <p:spPr bwMode="auto">
            <a:xfrm>
              <a:off x="8870950" y="6261100"/>
              <a:ext cx="1573212" cy="2540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6" name="Rectangle 48"/>
            <p:cNvSpPr>
              <a:spLocks noChangeArrowheads="1"/>
            </p:cNvSpPr>
            <p:nvPr/>
          </p:nvSpPr>
          <p:spPr bwMode="auto">
            <a:xfrm>
              <a:off x="9972675" y="4591050"/>
              <a:ext cx="552450" cy="844550"/>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7" name="Freeform 49"/>
            <p:cNvSpPr>
              <a:spLocks/>
            </p:cNvSpPr>
            <p:nvPr/>
          </p:nvSpPr>
          <p:spPr bwMode="auto">
            <a:xfrm>
              <a:off x="10028238" y="4681538"/>
              <a:ext cx="436562" cy="76200"/>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8" name="Freeform 50"/>
            <p:cNvSpPr>
              <a:spLocks/>
            </p:cNvSpPr>
            <p:nvPr/>
          </p:nvSpPr>
          <p:spPr bwMode="auto">
            <a:xfrm>
              <a:off x="10028238" y="48180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49" name="Freeform 51"/>
            <p:cNvSpPr>
              <a:spLocks/>
            </p:cNvSpPr>
            <p:nvPr/>
          </p:nvSpPr>
          <p:spPr bwMode="auto">
            <a:xfrm>
              <a:off x="10028238" y="4954588"/>
              <a:ext cx="436562" cy="73025"/>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0" name="Freeform 52"/>
            <p:cNvSpPr>
              <a:spLocks/>
            </p:cNvSpPr>
            <p:nvPr/>
          </p:nvSpPr>
          <p:spPr bwMode="auto">
            <a:xfrm>
              <a:off x="10028238" y="5087938"/>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1" name="Freeform 53"/>
            <p:cNvSpPr>
              <a:spLocks/>
            </p:cNvSpPr>
            <p:nvPr/>
          </p:nvSpPr>
          <p:spPr bwMode="auto">
            <a:xfrm>
              <a:off x="10028238" y="5224463"/>
              <a:ext cx="436562" cy="77788"/>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2" name="Oval 54"/>
            <p:cNvSpPr>
              <a:spLocks noChangeArrowheads="1"/>
            </p:cNvSpPr>
            <p:nvPr/>
          </p:nvSpPr>
          <p:spPr bwMode="auto">
            <a:xfrm>
              <a:off x="10383838" y="4697413"/>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3" name="Oval 55"/>
            <p:cNvSpPr>
              <a:spLocks noChangeArrowheads="1"/>
            </p:cNvSpPr>
            <p:nvPr/>
          </p:nvSpPr>
          <p:spPr bwMode="auto">
            <a:xfrm>
              <a:off x="10383838" y="48355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4" name="Oval 56"/>
            <p:cNvSpPr>
              <a:spLocks noChangeArrowheads="1"/>
            </p:cNvSpPr>
            <p:nvPr/>
          </p:nvSpPr>
          <p:spPr bwMode="auto">
            <a:xfrm>
              <a:off x="10383838" y="4967288"/>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5" name="Oval 57"/>
            <p:cNvSpPr>
              <a:spLocks noChangeArrowheads="1"/>
            </p:cNvSpPr>
            <p:nvPr/>
          </p:nvSpPr>
          <p:spPr bwMode="auto">
            <a:xfrm>
              <a:off x="10383838" y="5105400"/>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6" name="Oval 58"/>
            <p:cNvSpPr>
              <a:spLocks noChangeArrowheads="1"/>
            </p:cNvSpPr>
            <p:nvPr/>
          </p:nvSpPr>
          <p:spPr bwMode="auto">
            <a:xfrm>
              <a:off x="10383838" y="5241925"/>
              <a:ext cx="42862" cy="428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7" name="Freeform 61"/>
            <p:cNvSpPr>
              <a:spLocks/>
            </p:cNvSpPr>
            <p:nvPr/>
          </p:nvSpPr>
          <p:spPr bwMode="auto">
            <a:xfrm>
              <a:off x="8488368" y="4147004"/>
              <a:ext cx="881062" cy="577850"/>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8" name="Freeform 63"/>
            <p:cNvSpPr>
              <a:spLocks/>
            </p:cNvSpPr>
            <p:nvPr/>
          </p:nvSpPr>
          <p:spPr bwMode="auto">
            <a:xfrm>
              <a:off x="9093200" y="5019675"/>
              <a:ext cx="550862" cy="346075"/>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59" name="Freeform 64"/>
            <p:cNvSpPr>
              <a:spLocks noEditPoints="1"/>
            </p:cNvSpPr>
            <p:nvPr/>
          </p:nvSpPr>
          <p:spPr bwMode="auto">
            <a:xfrm>
              <a:off x="8964613" y="5002213"/>
              <a:ext cx="808037" cy="433388"/>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0" name="Rectangle 65"/>
            <p:cNvSpPr>
              <a:spLocks noChangeArrowheads="1"/>
            </p:cNvSpPr>
            <p:nvPr/>
          </p:nvSpPr>
          <p:spPr bwMode="auto">
            <a:xfrm>
              <a:off x="8578850" y="5435600"/>
              <a:ext cx="2143125" cy="7143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1" name="Rectangle 43"/>
            <p:cNvSpPr>
              <a:spLocks noChangeArrowheads="1"/>
            </p:cNvSpPr>
            <p:nvPr/>
          </p:nvSpPr>
          <p:spPr bwMode="auto">
            <a:xfrm>
              <a:off x="5946775" y="6694488"/>
              <a:ext cx="1084263" cy="3079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2" name="Rectangle 43"/>
            <p:cNvSpPr>
              <a:spLocks noChangeArrowheads="1"/>
            </p:cNvSpPr>
            <p:nvPr/>
          </p:nvSpPr>
          <p:spPr bwMode="auto">
            <a:xfrm>
              <a:off x="6602574" y="6121022"/>
              <a:ext cx="818719" cy="8838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3" name="Rectangle 43"/>
            <p:cNvSpPr>
              <a:spLocks noChangeArrowheads="1"/>
            </p:cNvSpPr>
            <p:nvPr/>
          </p:nvSpPr>
          <p:spPr bwMode="auto">
            <a:xfrm>
              <a:off x="7554840" y="5669968"/>
              <a:ext cx="543068" cy="133249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sp>
          <p:nvSpPr>
            <p:cNvPr id="64" name="Freeform 62"/>
            <p:cNvSpPr>
              <a:spLocks/>
            </p:cNvSpPr>
            <p:nvPr/>
          </p:nvSpPr>
          <p:spPr bwMode="auto">
            <a:xfrm>
              <a:off x="9114112" y="3987119"/>
              <a:ext cx="727075" cy="476250"/>
            </a:xfrm>
            <a:custGeom>
              <a:avLst/>
              <a:gdLst>
                <a:gd name="T0" fmla="*/ 28 w 170"/>
                <a:gd name="T1" fmla="*/ 49 h 111"/>
                <a:gd name="T2" fmla="*/ 28 w 170"/>
                <a:gd name="T3" fmla="*/ 47 h 111"/>
                <a:gd name="T4" fmla="*/ 74 w 170"/>
                <a:gd name="T5" fmla="*/ 0 h 111"/>
                <a:gd name="T6" fmla="*/ 113 w 170"/>
                <a:gd name="T7" fmla="*/ 21 h 111"/>
                <a:gd name="T8" fmla="*/ 126 w 170"/>
                <a:gd name="T9" fmla="*/ 17 h 111"/>
                <a:gd name="T10" fmla="*/ 141 w 170"/>
                <a:gd name="T11" fmla="*/ 22 h 111"/>
                <a:gd name="T12" fmla="*/ 153 w 170"/>
                <a:gd name="T13" fmla="*/ 44 h 111"/>
                <a:gd name="T14" fmla="*/ 170 w 170"/>
                <a:gd name="T15" fmla="*/ 74 h 111"/>
                <a:gd name="T16" fmla="*/ 137 w 170"/>
                <a:gd name="T17" fmla="*/ 111 h 111"/>
                <a:gd name="T18" fmla="*/ 133 w 170"/>
                <a:gd name="T19" fmla="*/ 111 h 111"/>
                <a:gd name="T20" fmla="*/ 129 w 170"/>
                <a:gd name="T21" fmla="*/ 111 h 111"/>
                <a:gd name="T22" fmla="*/ 53 w 170"/>
                <a:gd name="T23" fmla="*/ 111 h 111"/>
                <a:gd name="T24" fmla="*/ 52 w 170"/>
                <a:gd name="T25" fmla="*/ 111 h 111"/>
                <a:gd name="T26" fmla="*/ 50 w 170"/>
                <a:gd name="T27" fmla="*/ 111 h 111"/>
                <a:gd name="T28" fmla="*/ 44 w 170"/>
                <a:gd name="T29" fmla="*/ 111 h 111"/>
                <a:gd name="T30" fmla="*/ 32 w 170"/>
                <a:gd name="T31" fmla="*/ 111 h 111"/>
                <a:gd name="T32" fmla="*/ 0 w 170"/>
                <a:gd name="T33" fmla="*/ 80 h 111"/>
                <a:gd name="T34" fmla="*/ 28 w 170"/>
                <a:gd name="T35" fmla="*/ 4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1">
                  <a:moveTo>
                    <a:pt x="28" y="49"/>
                  </a:moveTo>
                  <a:cubicBezTo>
                    <a:pt x="28" y="48"/>
                    <a:pt x="28" y="47"/>
                    <a:pt x="28" y="47"/>
                  </a:cubicBezTo>
                  <a:cubicBezTo>
                    <a:pt x="28" y="21"/>
                    <a:pt x="48" y="0"/>
                    <a:pt x="74" y="0"/>
                  </a:cubicBezTo>
                  <a:cubicBezTo>
                    <a:pt x="91" y="0"/>
                    <a:pt x="105" y="8"/>
                    <a:pt x="113" y="21"/>
                  </a:cubicBezTo>
                  <a:cubicBezTo>
                    <a:pt x="117" y="19"/>
                    <a:pt x="121" y="17"/>
                    <a:pt x="126" y="17"/>
                  </a:cubicBezTo>
                  <a:cubicBezTo>
                    <a:pt x="132" y="17"/>
                    <a:pt x="137" y="19"/>
                    <a:pt x="141" y="22"/>
                  </a:cubicBezTo>
                  <a:cubicBezTo>
                    <a:pt x="148" y="27"/>
                    <a:pt x="153" y="35"/>
                    <a:pt x="153" y="44"/>
                  </a:cubicBezTo>
                  <a:cubicBezTo>
                    <a:pt x="163" y="50"/>
                    <a:pt x="170" y="62"/>
                    <a:pt x="170" y="74"/>
                  </a:cubicBezTo>
                  <a:cubicBezTo>
                    <a:pt x="170" y="93"/>
                    <a:pt x="156" y="109"/>
                    <a:pt x="137" y="111"/>
                  </a:cubicBezTo>
                  <a:cubicBezTo>
                    <a:pt x="136" y="111"/>
                    <a:pt x="134" y="111"/>
                    <a:pt x="133" y="111"/>
                  </a:cubicBezTo>
                  <a:cubicBezTo>
                    <a:pt x="132" y="111"/>
                    <a:pt x="131" y="111"/>
                    <a:pt x="129" y="111"/>
                  </a:cubicBezTo>
                  <a:cubicBezTo>
                    <a:pt x="112" y="111"/>
                    <a:pt x="72" y="111"/>
                    <a:pt x="53" y="111"/>
                  </a:cubicBezTo>
                  <a:cubicBezTo>
                    <a:pt x="53" y="111"/>
                    <a:pt x="52" y="111"/>
                    <a:pt x="52" y="111"/>
                  </a:cubicBezTo>
                  <a:cubicBezTo>
                    <a:pt x="50" y="111"/>
                    <a:pt x="50" y="111"/>
                    <a:pt x="50" y="111"/>
                  </a:cubicBezTo>
                  <a:cubicBezTo>
                    <a:pt x="49" y="111"/>
                    <a:pt x="46" y="111"/>
                    <a:pt x="44" y="111"/>
                  </a:cubicBezTo>
                  <a:cubicBezTo>
                    <a:pt x="32" y="111"/>
                    <a:pt x="32" y="111"/>
                    <a:pt x="32" y="111"/>
                  </a:cubicBezTo>
                  <a:cubicBezTo>
                    <a:pt x="14" y="111"/>
                    <a:pt x="0" y="97"/>
                    <a:pt x="0" y="80"/>
                  </a:cubicBezTo>
                  <a:cubicBezTo>
                    <a:pt x="0" y="64"/>
                    <a:pt x="12" y="51"/>
                    <a:pt x="28" y="49"/>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dirty="0">
                <a:solidFill>
                  <a:srgbClr val="000000"/>
                </a:solidFill>
                <a:latin typeface="Segoe UI"/>
              </a:endParaRPr>
            </a:p>
          </p:txBody>
        </p:sp>
      </p:grpSp>
      <p:sp>
        <p:nvSpPr>
          <p:cNvPr id="2" name="Title 1"/>
          <p:cNvSpPr>
            <a:spLocks noGrp="1"/>
          </p:cNvSpPr>
          <p:nvPr>
            <p:ph type="title"/>
          </p:nvPr>
        </p:nvSpPr>
        <p:spPr/>
        <p:txBody>
          <a:bodyPr/>
          <a:lstStyle/>
          <a:p>
            <a:r>
              <a:rPr lang="en-US" dirty="0"/>
              <a:t>Why Search?</a:t>
            </a:r>
          </a:p>
        </p:txBody>
      </p:sp>
      <p:sp>
        <p:nvSpPr>
          <p:cNvPr id="3" name="Content Placeholder 2"/>
          <p:cNvSpPr>
            <a:spLocks noGrp="1"/>
          </p:cNvSpPr>
          <p:nvPr>
            <p:ph idx="4294967295"/>
          </p:nvPr>
        </p:nvSpPr>
        <p:spPr>
          <a:xfrm>
            <a:off x="235529" y="1223963"/>
            <a:ext cx="10515600" cy="4652962"/>
          </a:xfrm>
        </p:spPr>
        <p:txBody>
          <a:bodyPr>
            <a:normAutofit/>
          </a:bodyPr>
          <a:lstStyle/>
          <a:p>
            <a:pPr marL="0" indent="0">
              <a:buNone/>
            </a:pPr>
            <a:endParaRPr lang="en-US" sz="600" dirty="0">
              <a:latin typeface="Segoe UI Light" panose="020B0502040204020203" pitchFamily="34" charset="0"/>
              <a:cs typeface="Segoe UI Light" panose="020B0502040204020203" pitchFamily="34" charset="0"/>
            </a:endParaRPr>
          </a:p>
          <a:p>
            <a:pPr marL="0" indent="0">
              <a:buNone/>
            </a:pPr>
            <a:r>
              <a:rPr lang="en-US" sz="2800" dirty="0">
                <a:latin typeface="Segoe UI Light" panose="020B0502040204020203" pitchFamily="34" charset="0"/>
                <a:cs typeface="Segoe UI Light" panose="020B0502040204020203" pitchFamily="34" charset="0"/>
              </a:rPr>
              <a:t>Users find search as a natural, low friction way to interact with applications that manage lots of data</a:t>
            </a:r>
          </a:p>
          <a:p>
            <a:pPr marL="0" indent="0">
              <a:buNone/>
            </a:pPr>
            <a:endParaRPr lang="en-US" sz="500" dirty="0">
              <a:latin typeface="Segoe UI Light" panose="020B0502040204020203" pitchFamily="34" charset="0"/>
              <a:cs typeface="Segoe UI Light" panose="020B0502040204020203" pitchFamily="34" charset="0"/>
            </a:endParaRPr>
          </a:p>
          <a:p>
            <a:pPr marL="457200" lvl="1" indent="0">
              <a:buNone/>
            </a:pPr>
            <a:r>
              <a:rPr lang="en-US" sz="2800" dirty="0">
                <a:latin typeface="Segoe UI Light" panose="020B0502040204020203" pitchFamily="34" charset="0"/>
                <a:cs typeface="Segoe UI Light" panose="020B0502040204020203" pitchFamily="34" charset="0"/>
              </a:rPr>
              <a:t>Web search engines have set the bar high for search</a:t>
            </a:r>
          </a:p>
          <a:p>
            <a:pPr marL="560241" lvl="2" indent="0">
              <a:buNone/>
            </a:pPr>
            <a:r>
              <a:rPr lang="en-US" dirty="0">
                <a:latin typeface="Segoe UI Light" panose="020B0502040204020203" pitchFamily="34" charset="0"/>
                <a:cs typeface="Segoe UI Light" panose="020B0502040204020203" pitchFamily="34" charset="0"/>
              </a:rPr>
              <a:t>Instant results, auto-complete, hit highlighting,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great ranking, linguistics</a:t>
            </a:r>
          </a:p>
          <a:p>
            <a:pPr marL="336145" lvl="1" indent="0">
              <a:buNone/>
            </a:pPr>
            <a:endParaRPr lang="en-US" sz="700" dirty="0">
              <a:latin typeface="Segoe UI Light" panose="020B0502040204020203" pitchFamily="34" charset="0"/>
              <a:cs typeface="Segoe UI Light" panose="020B0502040204020203" pitchFamily="34" charset="0"/>
            </a:endParaRPr>
          </a:p>
          <a:p>
            <a:pPr marL="457200" lvl="1" indent="0">
              <a:buNone/>
            </a:pPr>
            <a:r>
              <a:rPr lang="en-US" sz="2800" dirty="0">
                <a:latin typeface="Segoe UI Light" panose="020B0502040204020203" pitchFamily="34" charset="0"/>
                <a:cs typeface="Segoe UI Light" panose="020B0502040204020203" pitchFamily="34" charset="0"/>
              </a:rPr>
              <a:t>Search is hard and rarely a core expertise area</a:t>
            </a:r>
          </a:p>
          <a:p>
            <a:pPr marL="560241" lvl="2" indent="0">
              <a:buNone/>
            </a:pPr>
            <a:r>
              <a:rPr lang="en-US" dirty="0">
                <a:latin typeface="Segoe UI Light" panose="020B0502040204020203" pitchFamily="34" charset="0"/>
                <a:cs typeface="Segoe UI Light" panose="020B0502040204020203" pitchFamily="34" charset="0"/>
              </a:rPr>
              <a:t>From an infrastructure standpoint: availability,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durability, scale, operations</a:t>
            </a:r>
          </a:p>
          <a:p>
            <a:pPr marL="560241" lvl="2" indent="0">
              <a:buNone/>
            </a:pPr>
            <a:r>
              <a:rPr lang="en-US" dirty="0">
                <a:latin typeface="Segoe UI Light" panose="020B0502040204020203" pitchFamily="34" charset="0"/>
                <a:cs typeface="Segoe UI Light" panose="020B0502040204020203" pitchFamily="34" charset="0"/>
              </a:rPr>
              <a:t>From a functionality standpoint: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ranking, geo-spatial data, input handling</a:t>
            </a:r>
          </a:p>
        </p:txBody>
      </p:sp>
    </p:spTree>
    <p:extLst>
      <p:ext uri="{BB962C8B-B14F-4D97-AF65-F5344CB8AC3E}">
        <p14:creationId xmlns:p14="http://schemas.microsoft.com/office/powerpoint/2010/main" val="4150222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86356"/>
            <a:ext cx="9789159" cy="2697988"/>
          </a:xfrm>
        </p:spPr>
        <p:txBody>
          <a:bodyPr/>
          <a:lstStyle/>
          <a:p>
            <a:r>
              <a:rPr lang="en-US" sz="4400" dirty="0"/>
              <a:t>Sending some data into Azure Search</a:t>
            </a:r>
          </a:p>
        </p:txBody>
      </p:sp>
      <p:sp>
        <p:nvSpPr>
          <p:cNvPr id="4" name="Text Placeholder 3"/>
          <p:cNvSpPr>
            <a:spLocks noGrp="1"/>
          </p:cNvSpPr>
          <p:nvPr>
            <p:ph type="body" sz="quarter" idx="12"/>
          </p:nvPr>
        </p:nvSpPr>
        <p:spPr/>
        <p:txBody>
          <a:bodyPr anchor="ctr"/>
          <a:lstStyle/>
          <a:p>
            <a:r>
              <a:rPr lang="en-US" sz="11500" dirty="0">
                <a:latin typeface="+mj-lt"/>
              </a:rPr>
              <a:t>Demo</a:t>
            </a:r>
          </a:p>
        </p:txBody>
      </p:sp>
    </p:spTree>
    <p:extLst>
      <p:ext uri="{BB962C8B-B14F-4D97-AF65-F5344CB8AC3E}">
        <p14:creationId xmlns:p14="http://schemas.microsoft.com/office/powerpoint/2010/main" val="1591213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23" y="2596033"/>
            <a:ext cx="11653521" cy="956059"/>
          </a:xfrm>
        </p:spPr>
        <p:txBody>
          <a:bodyPr/>
          <a:lstStyle/>
          <a:p>
            <a:pPr algn="ctr"/>
            <a:r>
              <a:rPr lang="en-US" dirty="0"/>
              <a:t>Searching</a:t>
            </a:r>
          </a:p>
        </p:txBody>
      </p:sp>
    </p:spTree>
    <p:extLst>
      <p:ext uri="{BB962C8B-B14F-4D97-AF65-F5344CB8AC3E}">
        <p14:creationId xmlns:p14="http://schemas.microsoft.com/office/powerpoint/2010/main" val="35479685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a:t>
            </a:r>
          </a:p>
        </p:txBody>
      </p:sp>
      <p:sp>
        <p:nvSpPr>
          <p:cNvPr id="90" name="Content Placeholder 2"/>
          <p:cNvSpPr>
            <a:spLocks noGrp="1"/>
          </p:cNvSpPr>
          <p:nvPr>
            <p:ph idx="4294967295"/>
          </p:nvPr>
        </p:nvSpPr>
        <p:spPr>
          <a:xfrm>
            <a:off x="261797" y="1447800"/>
            <a:ext cx="10212388" cy="3856038"/>
          </a:xfrm>
        </p:spPr>
        <p:txBody>
          <a:bodyPr>
            <a:noAutofit/>
          </a:bodyPr>
          <a:lstStyle/>
          <a:p>
            <a:pPr marL="0" indent="0">
              <a:buNone/>
            </a:pPr>
            <a:r>
              <a:rPr lang="en-US" sz="2800" dirty="0">
                <a:latin typeface="+mj-lt"/>
              </a:rPr>
              <a:t>Scope for search is an index</a:t>
            </a:r>
          </a:p>
          <a:p>
            <a:pPr marL="0" lvl="1" indent="0">
              <a:buNone/>
            </a:pPr>
            <a:r>
              <a:rPr lang="en-US" sz="2800" dirty="0">
                <a:latin typeface="+mj-lt"/>
              </a:rPr>
              <a:t>The search API offers a number of options</a:t>
            </a:r>
          </a:p>
          <a:p>
            <a:pPr marL="336145" lvl="1" indent="0">
              <a:buNone/>
            </a:pPr>
            <a:r>
              <a:rPr lang="en-US" sz="2000" dirty="0">
                <a:latin typeface="+mj-lt"/>
              </a:rPr>
              <a:t>Full-text search including user-friendly operators</a:t>
            </a:r>
          </a:p>
          <a:p>
            <a:pPr marL="336145" lvl="1" indent="0">
              <a:buNone/>
            </a:pPr>
            <a:r>
              <a:rPr lang="en-US" sz="2000" dirty="0">
                <a:solidFill>
                  <a:srgbClr val="494949"/>
                </a:solidFill>
                <a:latin typeface="+mj-lt"/>
              </a:rPr>
              <a:t>Query support: strict filters, sorting, paging, and field selection</a:t>
            </a:r>
          </a:p>
          <a:p>
            <a:pPr marL="336145" lvl="1" indent="0">
              <a:buNone/>
            </a:pPr>
            <a:r>
              <a:rPr lang="en-US" sz="2000" dirty="0">
                <a:solidFill>
                  <a:srgbClr val="494949"/>
                </a:solidFill>
                <a:latin typeface="+mj-lt"/>
              </a:rPr>
              <a:t>Faceting</a:t>
            </a:r>
          </a:p>
          <a:p>
            <a:pPr marL="336145" lvl="1" indent="0">
              <a:buNone/>
            </a:pPr>
            <a:r>
              <a:rPr lang="en-US" sz="2000" dirty="0">
                <a:solidFill>
                  <a:srgbClr val="494949"/>
                </a:solidFill>
                <a:latin typeface="+mj-lt"/>
              </a:rPr>
              <a:t>Hit highlighting </a:t>
            </a:r>
            <a:endParaRPr lang="en-US" sz="2400" dirty="0">
              <a:solidFill>
                <a:srgbClr val="494949"/>
              </a:solidFill>
              <a:latin typeface="Segoe UI Light"/>
            </a:endParaRPr>
          </a:p>
          <a:p>
            <a:pPr marL="0" lvl="1" indent="0">
              <a:buNone/>
            </a:pPr>
            <a:r>
              <a:rPr lang="en-US" sz="2800" dirty="0">
                <a:latin typeface="+mj-lt"/>
              </a:rPr>
              <a:t>Results include scores + requested fields</a:t>
            </a:r>
          </a:p>
          <a:p>
            <a:pPr marL="336145" lvl="1" indent="0">
              <a:buNone/>
            </a:pPr>
            <a:r>
              <a:rPr lang="en-US" sz="2000" dirty="0">
                <a:solidFill>
                  <a:srgbClr val="494949"/>
                </a:solidFill>
                <a:latin typeface="Segoe UI Light"/>
              </a:rPr>
              <a:t>Can be used to render results without hitting primary store</a:t>
            </a:r>
          </a:p>
        </p:txBody>
      </p:sp>
      <p:pic>
        <p:nvPicPr>
          <p:cNvPr id="5" name="Picture 4"/>
          <p:cNvPicPr>
            <a:picLocks noChangeAspect="1"/>
          </p:cNvPicPr>
          <p:nvPr/>
        </p:nvPicPr>
        <p:blipFill>
          <a:blip r:embed="rId3"/>
          <a:stretch>
            <a:fillRect/>
          </a:stretch>
        </p:blipFill>
        <p:spPr>
          <a:xfrm>
            <a:off x="7866530" y="1724875"/>
            <a:ext cx="5024816" cy="5024816"/>
          </a:xfrm>
          <a:prstGeom prst="rect">
            <a:avLst/>
          </a:prstGeom>
        </p:spPr>
      </p:pic>
    </p:spTree>
    <p:extLst>
      <p:ext uri="{BB962C8B-B14F-4D97-AF65-F5344CB8AC3E}">
        <p14:creationId xmlns:p14="http://schemas.microsoft.com/office/powerpoint/2010/main" val="1726991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search operators</a:t>
            </a:r>
          </a:p>
        </p:txBody>
      </p:sp>
      <p:sp>
        <p:nvSpPr>
          <p:cNvPr id="5" name="Rectangle 4"/>
          <p:cNvSpPr/>
          <p:nvPr/>
        </p:nvSpPr>
        <p:spPr>
          <a:xfrm>
            <a:off x="488219" y="1433703"/>
            <a:ext cx="968047" cy="707613"/>
          </a:xfrm>
          <a:prstGeom prst="rect">
            <a:avLst/>
          </a:prstGeom>
          <a:solidFill>
            <a:srgbClr val="0072C6"/>
          </a:solidFill>
          <a:ln w="10795" cap="flat" cmpd="sng" algn="ctr">
            <a:noFill/>
            <a:prstDash val="solid"/>
          </a:ln>
          <a:effectLst/>
        </p:spPr>
        <p:txBody>
          <a:bodyPr wrap="square" lIns="182880" tIns="137160" rIns="182880" bIns="137160" rtlCol="0" anchor="ctr">
            <a:noAutofit/>
          </a:bodyPr>
          <a:lstStyle/>
          <a:p>
            <a:pPr marR="0" lvl="0" indent="0" algn="ctr" defTabSz="932742" eaLnBrk="1" fontAlgn="auto" latinLnBrk="0" hangingPunct="1">
              <a:lnSpc>
                <a:spcPct val="100000"/>
              </a:lnSpc>
              <a:spcBef>
                <a:spcPts val="0"/>
              </a:spcBef>
              <a:spcAft>
                <a:spcPts val="0"/>
              </a:spcAft>
              <a:buClrTx/>
              <a:buSzTx/>
              <a:buFontTx/>
              <a:buNone/>
              <a:tabLst/>
              <a:defRPr/>
            </a:pPr>
            <a:r>
              <a:rPr lang="en-US" sz="4000" b="1" kern="0" dirty="0">
                <a:solidFill>
                  <a:srgbClr val="FFFFFF"/>
                </a:solidFill>
                <a:latin typeface="Consolas" panose="020B0609020204030204" pitchFamily="49" charset="0"/>
                <a:cs typeface="Consolas" panose="020B0609020204030204" pitchFamily="49" charset="0"/>
              </a:rPr>
              <a:t>+</a:t>
            </a:r>
            <a:endParaRPr kumimoji="0" lang="en-US" sz="4000" b="1"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endParaRPr>
          </a:p>
        </p:txBody>
      </p:sp>
      <p:sp>
        <p:nvSpPr>
          <p:cNvPr id="7" name="Rectangle 6"/>
          <p:cNvSpPr/>
          <p:nvPr/>
        </p:nvSpPr>
        <p:spPr>
          <a:xfrm>
            <a:off x="488219" y="2239343"/>
            <a:ext cx="968047" cy="707613"/>
          </a:xfrm>
          <a:prstGeom prst="rect">
            <a:avLst/>
          </a:prstGeom>
          <a:solidFill>
            <a:srgbClr val="0072C6"/>
          </a:solidFill>
          <a:ln w="10795" cap="flat" cmpd="sng" algn="ctr">
            <a:noFill/>
            <a:prstDash val="solid"/>
          </a:ln>
          <a:effectLst/>
        </p:spPr>
        <p:txBody>
          <a:bodyPr wrap="square" lIns="182880" tIns="137160" rIns="182880" bIns="137160" rtlCol="0" anchor="ctr">
            <a:noAutofit/>
          </a:bodyPr>
          <a:lstStyle/>
          <a:p>
            <a:pPr algn="ctr"/>
            <a:r>
              <a:rPr lang="en-US" sz="3200" b="1" dirty="0">
                <a:solidFill>
                  <a:schemeClr val="bg1"/>
                </a:solidFill>
                <a:latin typeface="Consolas" panose="020B0609020204030204" pitchFamily="49" charset="0"/>
                <a:cs typeface="Consolas" panose="020B0609020204030204" pitchFamily="49" charset="0"/>
              </a:rPr>
              <a:t>|</a:t>
            </a:r>
          </a:p>
        </p:txBody>
      </p:sp>
      <p:sp>
        <p:nvSpPr>
          <p:cNvPr id="8" name="Rectangle 7"/>
          <p:cNvSpPr/>
          <p:nvPr/>
        </p:nvSpPr>
        <p:spPr>
          <a:xfrm>
            <a:off x="488218" y="3044983"/>
            <a:ext cx="968047" cy="707613"/>
          </a:xfrm>
          <a:prstGeom prst="rect">
            <a:avLst/>
          </a:prstGeom>
          <a:solidFill>
            <a:srgbClr val="0072C6"/>
          </a:solidFill>
          <a:ln w="10795" cap="flat" cmpd="sng" algn="ctr">
            <a:noFill/>
            <a:prstDash val="solid"/>
          </a:ln>
          <a:effectLst/>
        </p:spPr>
        <p:txBody>
          <a:bodyPr wrap="square" lIns="182880" tIns="137160" rIns="182880" bIns="137160" rtlCol="0" anchor="ctr">
            <a:noAutofit/>
          </a:bodyPr>
          <a:lstStyle/>
          <a:p>
            <a:pPr algn="ctr"/>
            <a:r>
              <a:rPr lang="en-US" sz="4000" b="1" dirty="0">
                <a:solidFill>
                  <a:schemeClr val="bg1"/>
                </a:solidFill>
                <a:latin typeface="Consolas" panose="020B0609020204030204" pitchFamily="49" charset="0"/>
                <a:cs typeface="Consolas" panose="020B0609020204030204" pitchFamily="49" charset="0"/>
              </a:rPr>
              <a:t>-</a:t>
            </a:r>
          </a:p>
        </p:txBody>
      </p:sp>
      <p:sp>
        <p:nvSpPr>
          <p:cNvPr id="9" name="Rectangle 8"/>
          <p:cNvSpPr/>
          <p:nvPr/>
        </p:nvSpPr>
        <p:spPr>
          <a:xfrm>
            <a:off x="488218" y="3850623"/>
            <a:ext cx="968047" cy="707613"/>
          </a:xfrm>
          <a:prstGeom prst="rect">
            <a:avLst/>
          </a:prstGeom>
          <a:solidFill>
            <a:srgbClr val="0072C6"/>
          </a:solidFill>
          <a:ln w="10795" cap="flat" cmpd="sng" algn="ctr">
            <a:noFill/>
            <a:prstDash val="solid"/>
          </a:ln>
          <a:effectLst/>
        </p:spPr>
        <p:txBody>
          <a:bodyPr wrap="square" lIns="182880" tIns="137160" rIns="182880" bIns="137160" rtlCol="0" anchor="ctr">
            <a:noAutofit/>
          </a:bodyPr>
          <a:lstStyle/>
          <a:p>
            <a:pPr algn="ctr"/>
            <a:r>
              <a:rPr lang="en-US" sz="3200" b="1" dirty="0">
                <a:solidFill>
                  <a:schemeClr val="bg1"/>
                </a:solidFill>
                <a:latin typeface="Consolas" panose="020B0609020204030204" pitchFamily="49" charset="0"/>
                <a:cs typeface="Consolas" panose="020B0609020204030204" pitchFamily="49" charset="0"/>
              </a:rPr>
              <a:t>*</a:t>
            </a:r>
          </a:p>
        </p:txBody>
      </p:sp>
      <p:sp>
        <p:nvSpPr>
          <p:cNvPr id="10" name="Rectangle 9"/>
          <p:cNvSpPr/>
          <p:nvPr/>
        </p:nvSpPr>
        <p:spPr>
          <a:xfrm>
            <a:off x="488218" y="4656263"/>
            <a:ext cx="968047" cy="707613"/>
          </a:xfrm>
          <a:prstGeom prst="rect">
            <a:avLst/>
          </a:prstGeom>
          <a:solidFill>
            <a:srgbClr val="0072C6"/>
          </a:solidFill>
          <a:ln w="10795" cap="flat" cmpd="sng" algn="ctr">
            <a:noFill/>
            <a:prstDash val="solid"/>
          </a:ln>
          <a:effectLst/>
        </p:spPr>
        <p:txBody>
          <a:bodyPr wrap="square" lIns="182880" tIns="137160" rIns="182880" bIns="137160" rtlCol="0" anchor="ctr">
            <a:noAutofit/>
          </a:bodyPr>
          <a:lstStyle/>
          <a:p>
            <a:pPr algn="ctr"/>
            <a:r>
              <a:rPr lang="en-US" sz="3200" b="1" dirty="0">
                <a:solidFill>
                  <a:schemeClr val="bg1"/>
                </a:solidFill>
                <a:latin typeface="Consolas" panose="020B0609020204030204" pitchFamily="49" charset="0"/>
                <a:cs typeface="Consolas" panose="020B0609020204030204" pitchFamily="49" charset="0"/>
              </a:rPr>
              <a:t>"</a:t>
            </a:r>
          </a:p>
        </p:txBody>
      </p:sp>
      <p:sp>
        <p:nvSpPr>
          <p:cNvPr id="11" name="Rectangle 10"/>
          <p:cNvSpPr/>
          <p:nvPr/>
        </p:nvSpPr>
        <p:spPr>
          <a:xfrm>
            <a:off x="488218" y="5461903"/>
            <a:ext cx="968047" cy="707613"/>
          </a:xfrm>
          <a:prstGeom prst="rect">
            <a:avLst/>
          </a:prstGeom>
          <a:solidFill>
            <a:srgbClr val="0072C6"/>
          </a:solidFill>
          <a:ln w="10795" cap="flat" cmpd="sng" algn="ctr">
            <a:noFill/>
            <a:prstDash val="solid"/>
          </a:ln>
          <a:effectLst/>
        </p:spPr>
        <p:txBody>
          <a:bodyPr wrap="square" lIns="182880" tIns="137160" rIns="182880" bIns="137160" rtlCol="0" anchor="ctr">
            <a:noAutofit/>
          </a:bodyPr>
          <a:lstStyle/>
          <a:p>
            <a:pPr algn="ctr"/>
            <a:r>
              <a:rPr lang="en-US" sz="2800" b="1" dirty="0">
                <a:solidFill>
                  <a:schemeClr val="bg1"/>
                </a:solidFill>
                <a:latin typeface="Consolas" panose="020B0609020204030204" pitchFamily="49" charset="0"/>
                <a:cs typeface="Consolas" panose="020B0609020204030204" pitchFamily="49" charset="0"/>
              </a:rPr>
              <a:t>()</a:t>
            </a:r>
          </a:p>
        </p:txBody>
      </p:sp>
      <p:sp>
        <p:nvSpPr>
          <p:cNvPr id="12" name="Rectangle 11"/>
          <p:cNvSpPr/>
          <p:nvPr/>
        </p:nvSpPr>
        <p:spPr>
          <a:xfrm>
            <a:off x="1617402" y="1433703"/>
            <a:ext cx="10144223" cy="707613"/>
          </a:xfrm>
          <a:prstGeom prst="rect">
            <a:avLst/>
          </a:prstGeom>
          <a:solidFill>
            <a:schemeClr val="tx1">
              <a:lumMod val="20000"/>
              <a:lumOff val="80000"/>
            </a:schemeClr>
          </a:solidFill>
          <a:ln w="10795" cap="flat" cmpd="sng" algn="ctr">
            <a:noFill/>
            <a:prstDash val="solid"/>
          </a:ln>
          <a:effectLst/>
        </p:spPr>
        <p:txBody>
          <a:bodyPr lIns="182880" tIns="137160" rIns="182880" bIns="137160" rtlCol="0" anchor="ctr">
            <a:noAutofit/>
          </a:bodyPr>
          <a:lstStyle/>
          <a:p>
            <a:r>
              <a:rPr lang="en-US" sz="1400" dirty="0"/>
              <a:t>AND operator. For example, </a:t>
            </a:r>
            <a:r>
              <a:rPr lang="en-US" sz="1400" dirty="0" err="1"/>
              <a:t>wifi+luxury</a:t>
            </a:r>
            <a:r>
              <a:rPr lang="en-US" sz="1400" dirty="0"/>
              <a:t> will search for documents containing both "</a:t>
            </a:r>
            <a:r>
              <a:rPr lang="en-US" sz="1400" dirty="0" err="1"/>
              <a:t>wifi</a:t>
            </a:r>
            <a:r>
              <a:rPr lang="en-US" sz="1400" dirty="0"/>
              <a:t>" and "luxury"</a:t>
            </a:r>
          </a:p>
        </p:txBody>
      </p:sp>
      <p:sp>
        <p:nvSpPr>
          <p:cNvPr id="13" name="Rectangle 12"/>
          <p:cNvSpPr/>
          <p:nvPr/>
        </p:nvSpPr>
        <p:spPr>
          <a:xfrm>
            <a:off x="1617401" y="2239343"/>
            <a:ext cx="10144223" cy="707613"/>
          </a:xfrm>
          <a:prstGeom prst="rect">
            <a:avLst/>
          </a:prstGeom>
          <a:solidFill>
            <a:schemeClr val="tx1">
              <a:lumMod val="20000"/>
              <a:lumOff val="80000"/>
            </a:schemeClr>
          </a:solidFill>
          <a:ln w="10795" cap="flat" cmpd="sng" algn="ctr">
            <a:noFill/>
            <a:prstDash val="solid"/>
          </a:ln>
          <a:effectLst/>
        </p:spPr>
        <p:txBody>
          <a:bodyPr lIns="182880" tIns="137160" rIns="182880" bIns="137160" rtlCol="0" anchor="ctr">
            <a:noAutofit/>
          </a:bodyPr>
          <a:lstStyle/>
          <a:p>
            <a:r>
              <a:rPr lang="en-US" sz="1400" dirty="0"/>
              <a:t>OR operator. For example, </a:t>
            </a:r>
            <a:r>
              <a:rPr lang="en-US" sz="1400" dirty="0" err="1"/>
              <a:t>wifi|luxury</a:t>
            </a:r>
            <a:r>
              <a:rPr lang="en-US" sz="1400" dirty="0"/>
              <a:t> will search for documents containing either "</a:t>
            </a:r>
            <a:r>
              <a:rPr lang="en-US" sz="1400" dirty="0" err="1"/>
              <a:t>wifi</a:t>
            </a:r>
            <a:r>
              <a:rPr lang="en-US" sz="1400" dirty="0"/>
              <a:t>" or "luxury" or both</a:t>
            </a:r>
          </a:p>
        </p:txBody>
      </p:sp>
      <p:sp>
        <p:nvSpPr>
          <p:cNvPr id="14" name="Rectangle 13"/>
          <p:cNvSpPr/>
          <p:nvPr/>
        </p:nvSpPr>
        <p:spPr>
          <a:xfrm>
            <a:off x="1617401" y="3044982"/>
            <a:ext cx="10144223" cy="707613"/>
          </a:xfrm>
          <a:prstGeom prst="rect">
            <a:avLst/>
          </a:prstGeom>
          <a:solidFill>
            <a:schemeClr val="tx1">
              <a:lumMod val="20000"/>
              <a:lumOff val="80000"/>
            </a:schemeClr>
          </a:solidFill>
          <a:ln w="10795" cap="flat" cmpd="sng" algn="ctr">
            <a:noFill/>
            <a:prstDash val="solid"/>
          </a:ln>
          <a:effectLst/>
        </p:spPr>
        <p:txBody>
          <a:bodyPr lIns="182880" tIns="137160" rIns="182880" bIns="137160" rtlCol="0" anchor="ctr">
            <a:noAutofit/>
          </a:bodyPr>
          <a:lstStyle/>
          <a:p>
            <a:r>
              <a:rPr lang="en-US" sz="1400" dirty="0"/>
              <a:t>NOT operator. For example, </a:t>
            </a:r>
            <a:r>
              <a:rPr lang="en-US" sz="1400" dirty="0" err="1"/>
              <a:t>wifi</a:t>
            </a:r>
            <a:r>
              <a:rPr lang="en-US" sz="1400" dirty="0"/>
              <a:t> -luxury will search for documents that have the "</a:t>
            </a:r>
            <a:r>
              <a:rPr lang="en-US" sz="1400" dirty="0" err="1"/>
              <a:t>wifi</a:t>
            </a:r>
            <a:r>
              <a:rPr lang="en-US" sz="1400" dirty="0"/>
              <a:t>" term and/or do not have "luxury" (and/or is controlled by </a:t>
            </a:r>
            <a:r>
              <a:rPr lang="en-US" sz="1400" dirty="0" err="1"/>
              <a:t>searchMode</a:t>
            </a:r>
            <a:endParaRPr lang="en-US" sz="1400" dirty="0"/>
          </a:p>
        </p:txBody>
      </p:sp>
      <p:sp>
        <p:nvSpPr>
          <p:cNvPr id="15" name="Rectangle 14"/>
          <p:cNvSpPr/>
          <p:nvPr/>
        </p:nvSpPr>
        <p:spPr>
          <a:xfrm>
            <a:off x="1617401" y="3850623"/>
            <a:ext cx="10144223" cy="707613"/>
          </a:xfrm>
          <a:prstGeom prst="rect">
            <a:avLst/>
          </a:prstGeom>
          <a:solidFill>
            <a:schemeClr val="tx1">
              <a:lumMod val="20000"/>
              <a:lumOff val="80000"/>
            </a:schemeClr>
          </a:solidFill>
          <a:ln w="10795" cap="flat" cmpd="sng" algn="ctr">
            <a:noFill/>
            <a:prstDash val="solid"/>
          </a:ln>
          <a:effectLst/>
        </p:spPr>
        <p:txBody>
          <a:bodyPr lIns="182880" tIns="137160" rIns="182880" bIns="137160" rtlCol="0" anchor="ctr">
            <a:noAutofit/>
          </a:bodyPr>
          <a:lstStyle/>
          <a:p>
            <a:r>
              <a:rPr lang="en-US" sz="1400" dirty="0"/>
              <a:t>Suffix operator. For example, lux* will search for documents that have a term that starts with "lux", ignoring case.</a:t>
            </a:r>
          </a:p>
        </p:txBody>
      </p:sp>
      <p:sp>
        <p:nvSpPr>
          <p:cNvPr id="16" name="Rectangle 15"/>
          <p:cNvSpPr/>
          <p:nvPr/>
        </p:nvSpPr>
        <p:spPr>
          <a:xfrm>
            <a:off x="1617400" y="4661662"/>
            <a:ext cx="10144223" cy="707613"/>
          </a:xfrm>
          <a:prstGeom prst="rect">
            <a:avLst/>
          </a:prstGeom>
          <a:solidFill>
            <a:schemeClr val="tx1">
              <a:lumMod val="20000"/>
              <a:lumOff val="80000"/>
            </a:schemeClr>
          </a:solidFill>
          <a:ln w="10795" cap="flat" cmpd="sng" algn="ctr">
            <a:noFill/>
            <a:prstDash val="solid"/>
          </a:ln>
          <a:effectLst/>
        </p:spPr>
        <p:txBody>
          <a:bodyPr lIns="182880" tIns="137160" rIns="182880" bIns="137160" rtlCol="0" anchor="ctr">
            <a:noAutofit/>
          </a:bodyPr>
          <a:lstStyle/>
          <a:p>
            <a:r>
              <a:rPr lang="en-US" sz="1400" dirty="0"/>
              <a:t>Phrase search operator. For example, while Roach Motel would search for documents containing Roach and/or Motel anywhere in any order, "Roach Motel" will only match documents that contains that whole phrase together and in that order (text analysis still applies).</a:t>
            </a:r>
          </a:p>
        </p:txBody>
      </p:sp>
      <p:sp>
        <p:nvSpPr>
          <p:cNvPr id="17" name="Rectangle 16"/>
          <p:cNvSpPr/>
          <p:nvPr/>
        </p:nvSpPr>
        <p:spPr>
          <a:xfrm>
            <a:off x="1617399" y="5461902"/>
            <a:ext cx="10144223" cy="707613"/>
          </a:xfrm>
          <a:prstGeom prst="rect">
            <a:avLst/>
          </a:prstGeom>
          <a:solidFill>
            <a:schemeClr val="tx1">
              <a:lumMod val="20000"/>
              <a:lumOff val="80000"/>
            </a:schemeClr>
          </a:solidFill>
          <a:ln w="10795" cap="flat" cmpd="sng" algn="ctr">
            <a:noFill/>
            <a:prstDash val="solid"/>
          </a:ln>
          <a:effectLst/>
        </p:spPr>
        <p:txBody>
          <a:bodyPr lIns="182880" tIns="137160" rIns="182880" bIns="137160" rtlCol="0" anchor="ctr">
            <a:noAutofit/>
          </a:bodyPr>
          <a:lstStyle/>
          <a:p>
            <a:r>
              <a:rPr lang="en-US" sz="1400" dirty="0"/>
              <a:t>Precedence operator. For example, motel+(</a:t>
            </a:r>
            <a:r>
              <a:rPr lang="en-US" sz="1400" dirty="0" err="1"/>
              <a:t>wifi|luxury</a:t>
            </a:r>
            <a:r>
              <a:rPr lang="en-US" sz="1400" dirty="0"/>
              <a:t>) will search for documents containing the "motel" term and either "</a:t>
            </a:r>
            <a:r>
              <a:rPr lang="en-US" sz="1400" dirty="0" err="1"/>
              <a:t>wifi</a:t>
            </a:r>
            <a:r>
              <a:rPr lang="en-US" sz="1400" dirty="0"/>
              <a:t>" or "luxury" (or both).</a:t>
            </a:r>
          </a:p>
        </p:txBody>
      </p:sp>
    </p:spTree>
    <p:extLst>
      <p:ext uri="{BB962C8B-B14F-4D97-AF65-F5344CB8AC3E}">
        <p14:creationId xmlns:p14="http://schemas.microsoft.com/office/powerpoint/2010/main" val="3799089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Search</a:t>
            </a:r>
          </a:p>
        </p:txBody>
      </p:sp>
      <p:sp>
        <p:nvSpPr>
          <p:cNvPr id="5" name="Text Placeholder 4"/>
          <p:cNvSpPr>
            <a:spLocks noGrp="1"/>
          </p:cNvSpPr>
          <p:nvPr>
            <p:ph type="body" sz="quarter" idx="10"/>
          </p:nvPr>
        </p:nvSpPr>
        <p:spPr/>
        <p:txBody>
          <a:bodyPr>
            <a:normAutofit/>
          </a:bodyPr>
          <a:lstStyle/>
          <a:p>
            <a:r>
              <a:rPr lang="en-US" dirty="0"/>
              <a:t>Simple search:</a:t>
            </a:r>
          </a:p>
          <a:p>
            <a:r>
              <a:rPr lang="en-US" dirty="0"/>
              <a:t>…/docs?search=my search text</a:t>
            </a:r>
          </a:p>
          <a:p>
            <a:endParaRPr lang="en-US" dirty="0"/>
          </a:p>
          <a:p>
            <a:r>
              <a:rPr lang="en-US" dirty="0"/>
              <a:t>Search combined with a strict filter:</a:t>
            </a:r>
          </a:p>
          <a:p>
            <a:r>
              <a:rPr lang="en-US" dirty="0"/>
              <a:t>…/docs?search=ridge&amp;$filter=class eq 'Trail'</a:t>
            </a:r>
          </a:p>
          <a:p>
            <a:endParaRPr lang="en-US" dirty="0"/>
          </a:p>
          <a:p>
            <a:r>
              <a:rPr lang="en-US" dirty="0"/>
              <a:t>Search with sorting, paging, field selection:</a:t>
            </a:r>
          </a:p>
          <a:p>
            <a:r>
              <a:rPr lang="en-US" dirty="0"/>
              <a:t>…/docs?search=ridge&amp;$orderby=rating desc&amp;$top=5&amp;$select=name,class,rating</a:t>
            </a:r>
          </a:p>
          <a:p>
            <a:endParaRPr lang="en-US" dirty="0"/>
          </a:p>
          <a:p>
            <a:r>
              <a:rPr lang="en-US" dirty="0"/>
              <a:t>Faceting:</a:t>
            </a:r>
          </a:p>
          <a:p>
            <a:r>
              <a:rPr lang="en-US" dirty="0"/>
              <a:t>…/docs?search=ridge&amp;facet=rating&amp;facet=country</a:t>
            </a:r>
          </a:p>
          <a:p>
            <a:endParaRPr lang="en-US" dirty="0"/>
          </a:p>
          <a:p>
            <a:r>
              <a:rPr lang="en-US" dirty="0"/>
              <a:t>Hit highlighting:</a:t>
            </a:r>
          </a:p>
          <a:p>
            <a:r>
              <a:rPr lang="en-US" dirty="0"/>
              <a:t>…/docs?search=ridge&amp;highlight=name</a:t>
            </a:r>
          </a:p>
          <a:p>
            <a:endParaRPr lang="en-US" dirty="0"/>
          </a:p>
          <a:p>
            <a:endParaRPr lang="en-US" dirty="0"/>
          </a:p>
        </p:txBody>
      </p:sp>
      <p:sp>
        <p:nvSpPr>
          <p:cNvPr id="3" name="Text Placeholder 2"/>
          <p:cNvSpPr>
            <a:spLocks noGrp="1"/>
          </p:cNvSpPr>
          <p:nvPr>
            <p:ph type="body" sz="quarter" idx="11"/>
          </p:nvPr>
        </p:nvSpPr>
        <p:spPr/>
        <p:txBody>
          <a:bodyPr/>
          <a:lstStyle/>
          <a:p>
            <a:r>
              <a:rPr lang="en-US" dirty="0"/>
              <a:t>Azure Search uses a simple query syntax for search text. This syntax is designed to be end-user friendly and is processed in a way that is tolerant to errors.</a:t>
            </a:r>
          </a:p>
        </p:txBody>
      </p:sp>
    </p:spTree>
    <p:extLst>
      <p:ext uri="{BB962C8B-B14F-4D97-AF65-F5344CB8AC3E}">
        <p14:creationId xmlns:p14="http://schemas.microsoft.com/office/powerpoint/2010/main" val="3373522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Count documents</a:t>
            </a:r>
          </a:p>
        </p:txBody>
      </p:sp>
      <p:sp>
        <p:nvSpPr>
          <p:cNvPr id="9" name="Text Placeholder 8"/>
          <p:cNvSpPr>
            <a:spLocks noGrp="1"/>
          </p:cNvSpPr>
          <p:nvPr>
            <p:ph type="body" sz="quarter" idx="10"/>
          </p:nvPr>
        </p:nvSpPr>
        <p:spPr/>
        <p:txBody>
          <a:bodyPr>
            <a:normAutofit/>
          </a:bodyPr>
          <a:lstStyle/>
          <a:p>
            <a:r>
              <a:rPr lang="en-US" dirty="0"/>
              <a:t>GET /indexes/products/docs/$count?api-version=2014-07-31-Preview HTTP/1.1</a:t>
            </a:r>
          </a:p>
          <a:p>
            <a:r>
              <a:rPr lang="en-US" dirty="0"/>
              <a:t>Host: advwrkssearch.search.windows.net</a:t>
            </a:r>
          </a:p>
          <a:p>
            <a:r>
              <a:rPr lang="en-US" dirty="0"/>
              <a:t>api-key: E....</a:t>
            </a:r>
          </a:p>
          <a:p>
            <a:r>
              <a:rPr lang="en-US" dirty="0"/>
              <a:t>Content-Type: application/json</a:t>
            </a:r>
          </a:p>
          <a:p>
            <a:r>
              <a:rPr lang="en-US" dirty="0"/>
              <a:t>Cache-Control: no-cache</a:t>
            </a:r>
          </a:p>
          <a:p>
            <a:endParaRPr lang="en-US" dirty="0"/>
          </a:p>
          <a:p>
            <a:r>
              <a:rPr lang="en-US" dirty="0"/>
              <a:t>RESPONSE</a:t>
            </a:r>
          </a:p>
          <a:p>
            <a:endParaRPr lang="en-US" dirty="0"/>
          </a:p>
          <a:p>
            <a:r>
              <a:rPr lang="en-US" dirty="0"/>
              <a:t>155</a:t>
            </a:r>
          </a:p>
        </p:txBody>
      </p:sp>
      <p:sp>
        <p:nvSpPr>
          <p:cNvPr id="10" name="Text Placeholder 9"/>
          <p:cNvSpPr>
            <a:spLocks noGrp="1"/>
          </p:cNvSpPr>
          <p:nvPr>
            <p:ph type="body" sz="quarter" idx="11"/>
          </p:nvPr>
        </p:nvSpPr>
        <p:spPr/>
        <p:txBody>
          <a:bodyPr/>
          <a:lstStyle/>
          <a:p>
            <a:r>
              <a:rPr lang="en-US" dirty="0"/>
              <a:t>The Count Documents operation retrieves a count of the number of documents in a search index. The $count syntax is part of the OData protocol.</a:t>
            </a:r>
          </a:p>
        </p:txBody>
      </p:sp>
    </p:spTree>
    <p:extLst>
      <p:ext uri="{BB962C8B-B14F-4D97-AF65-F5344CB8AC3E}">
        <p14:creationId xmlns:p14="http://schemas.microsoft.com/office/powerpoint/2010/main" val="237350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Search with facet results</a:t>
            </a:r>
          </a:p>
        </p:txBody>
      </p:sp>
      <p:sp>
        <p:nvSpPr>
          <p:cNvPr id="7" name="Text Placeholder 6"/>
          <p:cNvSpPr>
            <a:spLocks noGrp="1"/>
          </p:cNvSpPr>
          <p:nvPr>
            <p:ph type="body" sz="quarter" idx="10"/>
          </p:nvPr>
        </p:nvSpPr>
        <p:spPr/>
        <p:txBody>
          <a:bodyPr>
            <a:noAutofit/>
          </a:bodyPr>
          <a:lstStyle/>
          <a:p>
            <a:r>
              <a:rPr lang="en-US" sz="1100" dirty="0"/>
              <a:t>GET /indexes/products/docs?api-version=2014-07-31-Preview&amp;search=bike&amp;facet=Manufacturer HTTP/1.1</a:t>
            </a:r>
          </a:p>
          <a:p>
            <a:r>
              <a:rPr lang="en-US" sz="1100" dirty="0"/>
              <a:t>Host: advwrkssearch.search.windows.net</a:t>
            </a:r>
          </a:p>
          <a:p>
            <a:r>
              <a:rPr lang="en-US" sz="1100" dirty="0"/>
              <a:t>api-key: ED6EB01E932385208EA0CFADF227B955</a:t>
            </a:r>
          </a:p>
          <a:p>
            <a:r>
              <a:rPr lang="en-US" sz="1100" dirty="0"/>
              <a:t>Content-Type: application/json</a:t>
            </a:r>
          </a:p>
          <a:p>
            <a:r>
              <a:rPr lang="en-US" sz="1100" dirty="0"/>
              <a:t>Cache-Control: no-cache</a:t>
            </a:r>
          </a:p>
          <a:p>
            <a:r>
              <a:rPr lang="en-US" sz="1100" dirty="0"/>
              <a:t>RESPONSE</a:t>
            </a:r>
          </a:p>
          <a:p>
            <a:r>
              <a:rPr lang="en-US" sz="1100" dirty="0"/>
              <a:t>{</a:t>
            </a:r>
          </a:p>
          <a:p>
            <a:r>
              <a:rPr lang="en-US" sz="1100" dirty="0"/>
              <a:t>    "@odata.context": "https://advwrkssearch.search.windows.net/indexes('products')/$metadata#docs(Key,Name,ProductCode,Description,Manufacturer,Color,Size,Price,CurrencyCode,Discount,ProductType,ProductCategory,Priority,ThumbImageUrl,LastPurchasedDate)",</a:t>
            </a:r>
          </a:p>
          <a:p>
            <a:r>
              <a:rPr lang="en-US" sz="1100" dirty="0"/>
              <a:t>    "@search.facets": {</a:t>
            </a:r>
          </a:p>
          <a:p>
            <a:r>
              <a:rPr lang="en-US" sz="1100" dirty="0"/>
              <a:t>        "Manufacturer@odata.type": "#Collection(Microsoft.Azure.Search.V2014_07_31_Preview.QueryResultFacet)",</a:t>
            </a:r>
          </a:p>
          <a:p>
            <a:r>
              <a:rPr lang="en-US" sz="1100" dirty="0"/>
              <a:t>        "Manufacturer": [</a:t>
            </a:r>
          </a:p>
          <a:p>
            <a:r>
              <a:rPr lang="en-US" sz="1100" dirty="0"/>
              <a:t> 		{ "count": 12, "value": "Adventure Works" },</a:t>
            </a:r>
          </a:p>
          <a:p>
            <a:r>
              <a:rPr lang="en-US" sz="1100" dirty="0"/>
              <a:t> 		{ "count": 5,  "value": "Fabrikam" },</a:t>
            </a:r>
          </a:p>
          <a:p>
            <a:r>
              <a:rPr lang="en-US" sz="1100" dirty="0"/>
              <a:t> 		{ "count": 2,  "value": "Northwind Traders" },</a:t>
            </a:r>
          </a:p>
          <a:p>
            <a:r>
              <a:rPr lang="en-US" sz="1100" dirty="0"/>
              <a:t> 		{ "count": 2,  "value": "Contoso" },</a:t>
            </a:r>
          </a:p>
          <a:p>
            <a:r>
              <a:rPr lang="en-US" sz="1100" dirty="0"/>
              <a:t>		{ "count": 1,  "value": "Contoso Pharmaceuticals"}</a:t>
            </a:r>
          </a:p>
          <a:p>
            <a:r>
              <a:rPr lang="en-US" sz="1100" dirty="0"/>
              <a:t>        ]</a:t>
            </a:r>
          </a:p>
          <a:p>
            <a:r>
              <a:rPr lang="en-US" sz="1100" dirty="0"/>
              <a:t> },</a:t>
            </a:r>
          </a:p>
          <a:p>
            <a:r>
              <a:rPr lang="en-US" sz="1100" dirty="0"/>
              <a:t>    "value": [</a:t>
            </a:r>
          </a:p>
          <a:p>
            <a:r>
              <a:rPr lang="en-US" sz="1100" dirty="0"/>
              <a:t>		{</a:t>
            </a:r>
          </a:p>
          <a:p>
            <a:r>
              <a:rPr lang="en-US" sz="1100" dirty="0"/>
              <a:t>            "@search.score": 1.2932038,</a:t>
            </a:r>
          </a:p>
          <a:p>
            <a:r>
              <a:rPr lang="en-US" sz="1100" dirty="0"/>
              <a:t>            "Key": "c1c2a15a-0794-4ea5-861a-86679f6ae0a7",</a:t>
            </a:r>
          </a:p>
          <a:p>
            <a:r>
              <a:rPr lang="en-US" sz="1100" dirty="0"/>
              <a:t>...</a:t>
            </a:r>
          </a:p>
        </p:txBody>
      </p:sp>
      <p:sp>
        <p:nvSpPr>
          <p:cNvPr id="8" name="Text Placeholder 7"/>
          <p:cNvSpPr>
            <a:spLocks noGrp="1"/>
          </p:cNvSpPr>
          <p:nvPr>
            <p:ph type="body" sz="quarter" idx="11"/>
          </p:nvPr>
        </p:nvSpPr>
        <p:spPr/>
        <p:txBody>
          <a:bodyPr/>
          <a:lstStyle/>
          <a:p>
            <a:r>
              <a:rPr lang="en-US" dirty="0"/>
              <a:t>Returns the facets of manufactures for the search term of bikes</a:t>
            </a:r>
          </a:p>
          <a:p>
            <a:endParaRPr lang="en-US" dirty="0"/>
          </a:p>
          <a:p>
            <a:r>
              <a:rPr lang="en-US" dirty="0"/>
              <a:t>The value section contains the search score and results</a:t>
            </a:r>
          </a:p>
        </p:txBody>
      </p:sp>
    </p:spTree>
    <p:extLst>
      <p:ext uri="{BB962C8B-B14F-4D97-AF65-F5344CB8AC3E}">
        <p14:creationId xmlns:p14="http://schemas.microsoft.com/office/powerpoint/2010/main" val="76528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Search + Geo-spatial data</a:t>
            </a:r>
          </a:p>
        </p:txBody>
      </p:sp>
      <p:sp>
        <p:nvSpPr>
          <p:cNvPr id="3" name="Text Placeholder 2"/>
          <p:cNvSpPr>
            <a:spLocks noGrp="1"/>
          </p:cNvSpPr>
          <p:nvPr>
            <p:ph type="body" sz="quarter" idx="10"/>
          </p:nvPr>
        </p:nvSpPr>
        <p:spPr/>
        <p:txBody>
          <a:bodyPr>
            <a:normAutofit/>
          </a:bodyPr>
          <a:lstStyle/>
          <a:p>
            <a:r>
              <a:rPr lang="en-US" sz="1800" dirty="0"/>
              <a:t>Search in documents within 5 KM of my location:</a:t>
            </a:r>
          </a:p>
          <a:p>
            <a:r>
              <a:rPr lang="en-US" sz="1800" dirty="0"/>
              <a:t>…/docs?search=trail&amp;$filter=geo.distance(loc, 'POINT(-127.21 42)') lt 5</a:t>
            </a:r>
          </a:p>
          <a:p>
            <a:endParaRPr lang="en-US" sz="1800" dirty="0"/>
          </a:p>
          <a:p>
            <a:r>
              <a:rPr lang="en-US" sz="1800" dirty="0"/>
              <a:t>Sort results by distance from my location:</a:t>
            </a:r>
          </a:p>
          <a:p>
            <a:r>
              <a:rPr lang="en-US" sz="1800" dirty="0"/>
              <a:t>…/docs?search=trail&amp;$orderby=geo.distance(loc,geography'POINT(-127.21 42)')</a:t>
            </a:r>
          </a:p>
          <a:p>
            <a:endParaRPr lang="en-US" sz="1800" dirty="0"/>
          </a:p>
          <a:p>
            <a:r>
              <a:rPr lang="en-US" sz="1800" dirty="0"/>
              <a:t>Search for documents within a given polygon:</a:t>
            </a:r>
          </a:p>
          <a:p>
            <a:r>
              <a:rPr lang="en-US" sz="1800" dirty="0"/>
              <a:t>…/docs?search=trail&amp;$filter=geo.intersects(loc,geography 'POLYGON((-122.03157747.578581, -122.131577 47.678581, -122.031577 47.578581))')</a:t>
            </a:r>
          </a:p>
          <a:p>
            <a:endParaRPr lang="en-US" sz="2400" dirty="0"/>
          </a:p>
        </p:txBody>
      </p:sp>
      <p:sp>
        <p:nvSpPr>
          <p:cNvPr id="4" name="Text Placeholder 3"/>
          <p:cNvSpPr>
            <a:spLocks noGrp="1"/>
          </p:cNvSpPr>
          <p:nvPr>
            <p:ph type="body" sz="quarter" idx="11"/>
          </p:nvPr>
        </p:nvSpPr>
        <p:spPr/>
        <p:txBody>
          <a:bodyPr>
            <a:normAutofit fontScale="92500" lnSpcReduction="10000"/>
          </a:bodyPr>
          <a:lstStyle/>
          <a:p>
            <a:r>
              <a:rPr lang="en-US" dirty="0" err="1"/>
              <a:t>Edm.GeographyPolygon</a:t>
            </a:r>
            <a:r>
              <a:rPr lang="en-US" dirty="0"/>
              <a:t> is a polygon representing a geographic region on the globe. While this type cannot be used in document fields, it can be used as an argument to the </a:t>
            </a:r>
            <a:r>
              <a:rPr lang="en-US" dirty="0" err="1"/>
              <a:t>geo.intersects</a:t>
            </a:r>
            <a:r>
              <a:rPr lang="en-US" dirty="0"/>
              <a:t> function. The literal form for URLs in OData is based on the WKT standard. A polygon literal is constructed as </a:t>
            </a:r>
            <a:r>
              <a:rPr lang="en-US" dirty="0" err="1"/>
              <a:t>geography'POLYGON</a:t>
            </a:r>
            <a:r>
              <a:rPr lang="en-US" dirty="0"/>
              <a:t>((</a:t>
            </a:r>
            <a:r>
              <a:rPr lang="en-US" dirty="0" err="1"/>
              <a:t>lon</a:t>
            </a:r>
            <a:r>
              <a:rPr lang="en-US" dirty="0"/>
              <a:t> </a:t>
            </a:r>
            <a:r>
              <a:rPr lang="en-US" dirty="0" err="1"/>
              <a:t>lat</a:t>
            </a:r>
            <a:r>
              <a:rPr lang="en-US" dirty="0"/>
              <a:t>, </a:t>
            </a:r>
            <a:r>
              <a:rPr lang="en-US" dirty="0" err="1"/>
              <a:t>lon</a:t>
            </a:r>
            <a:r>
              <a:rPr lang="en-US" dirty="0"/>
              <a:t> </a:t>
            </a:r>
            <a:r>
              <a:rPr lang="en-US" dirty="0" err="1"/>
              <a:t>lat</a:t>
            </a:r>
            <a:r>
              <a:rPr lang="en-US" dirty="0"/>
              <a:t>, ...))'.</a:t>
            </a:r>
          </a:p>
        </p:txBody>
      </p:sp>
    </p:spTree>
    <p:extLst>
      <p:ext uri="{BB962C8B-B14F-4D97-AF65-F5344CB8AC3E}">
        <p14:creationId xmlns:p14="http://schemas.microsoft.com/office/powerpoint/2010/main" val="3761979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Search in the Portal</a:t>
            </a:r>
          </a:p>
        </p:txBody>
      </p:sp>
      <p:sp>
        <p:nvSpPr>
          <p:cNvPr id="4" name="Text Placeholder 3"/>
          <p:cNvSpPr>
            <a:spLocks noGrp="1"/>
          </p:cNvSpPr>
          <p:nvPr>
            <p:ph type="body" sz="quarter" idx="12"/>
          </p:nvPr>
        </p:nvSpPr>
        <p:spPr/>
        <p:txBody>
          <a:bodyPr anchor="ctr"/>
          <a:lstStyle/>
          <a:p>
            <a:r>
              <a:rPr lang="en-US" sz="11500" dirty="0"/>
              <a:t>Demo</a:t>
            </a:r>
          </a:p>
        </p:txBody>
      </p:sp>
    </p:spTree>
    <p:extLst>
      <p:ext uri="{BB962C8B-B14F-4D97-AF65-F5344CB8AC3E}">
        <p14:creationId xmlns:p14="http://schemas.microsoft.com/office/powerpoint/2010/main" val="1241351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suggestions</a:t>
            </a:r>
          </a:p>
        </p:txBody>
      </p:sp>
      <p:sp>
        <p:nvSpPr>
          <p:cNvPr id="90" name="Content Placeholder 2"/>
          <p:cNvSpPr>
            <a:spLocks noGrp="1"/>
          </p:cNvSpPr>
          <p:nvPr>
            <p:ph idx="4294967295"/>
          </p:nvPr>
        </p:nvSpPr>
        <p:spPr>
          <a:xfrm>
            <a:off x="269241" y="1640306"/>
            <a:ext cx="10212388" cy="3856038"/>
          </a:xfrm>
        </p:spPr>
        <p:txBody>
          <a:bodyPr>
            <a:noAutofit/>
          </a:bodyPr>
          <a:lstStyle/>
          <a:p>
            <a:pPr marL="0" indent="0">
              <a:buNone/>
            </a:pPr>
            <a:r>
              <a:rPr lang="en-US" sz="2800" dirty="0">
                <a:latin typeface="+mj-lt"/>
              </a:rPr>
              <a:t>Building block for auto-complete</a:t>
            </a:r>
          </a:p>
          <a:p>
            <a:pPr lvl="1">
              <a:buFont typeface="Arial" panose="020B0604020202020204" pitchFamily="34" charset="0"/>
              <a:buChar char="•"/>
            </a:pPr>
            <a:r>
              <a:rPr lang="en-US" sz="2400" dirty="0">
                <a:latin typeface="+mj-lt"/>
              </a:rPr>
              <a:t>Partial search text -&gt; list of suggestions</a:t>
            </a:r>
            <a:endParaRPr lang="en-US" sz="2800" dirty="0">
              <a:solidFill>
                <a:srgbClr val="494949"/>
              </a:solidFill>
              <a:latin typeface="Segoe UI Light"/>
            </a:endParaRPr>
          </a:p>
          <a:p>
            <a:pPr marL="0" lvl="1" indent="0">
              <a:buNone/>
            </a:pPr>
            <a:r>
              <a:rPr lang="en-US" sz="2800" dirty="0">
                <a:latin typeface="+mj-lt"/>
              </a:rPr>
              <a:t>Tricky balance of speed and features</a:t>
            </a:r>
          </a:p>
          <a:p>
            <a:pPr lvl="1"/>
            <a:r>
              <a:rPr lang="en-US" sz="2400" dirty="0">
                <a:solidFill>
                  <a:srgbClr val="494949"/>
                </a:solidFill>
                <a:latin typeface="Segoe UI Light"/>
              </a:rPr>
              <a:t>Executes as you type</a:t>
            </a:r>
          </a:p>
        </p:txBody>
      </p:sp>
      <p:pic>
        <p:nvPicPr>
          <p:cNvPr id="5" name="Picture 4"/>
          <p:cNvPicPr>
            <a:picLocks noChangeAspect="1"/>
          </p:cNvPicPr>
          <p:nvPr/>
        </p:nvPicPr>
        <p:blipFill>
          <a:blip r:embed="rId3"/>
          <a:stretch>
            <a:fillRect/>
          </a:stretch>
        </p:blipFill>
        <p:spPr>
          <a:xfrm>
            <a:off x="7866530" y="1724875"/>
            <a:ext cx="5024816" cy="5024816"/>
          </a:xfrm>
          <a:prstGeom prst="rect">
            <a:avLst/>
          </a:prstGeom>
        </p:spPr>
      </p:pic>
    </p:spTree>
    <p:extLst>
      <p:ext uri="{BB962C8B-B14F-4D97-AF65-F5344CB8AC3E}">
        <p14:creationId xmlns:p14="http://schemas.microsoft.com/office/powerpoint/2010/main" val="441795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21064"/>
            <a:ext cx="8067822" cy="1185705"/>
          </a:xfrm>
        </p:spPr>
        <p:txBody>
          <a:bodyPr/>
          <a:lstStyle/>
          <a:p>
            <a:r>
              <a:rPr lang="en-US" dirty="0"/>
              <a:t>Overview Video</a:t>
            </a:r>
          </a:p>
        </p:txBody>
      </p:sp>
      <p:pic>
        <p:nvPicPr>
          <p:cNvPr id="4" name="AzureSearch_Final_5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32073" y="1406769"/>
            <a:ext cx="8176567" cy="4599319"/>
          </a:xfrm>
          <a:prstGeom prst="rect">
            <a:avLst/>
          </a:prstGeom>
        </p:spPr>
      </p:pic>
    </p:spTree>
    <p:extLst>
      <p:ext uri="{BB962C8B-B14F-4D97-AF65-F5344CB8AC3E}">
        <p14:creationId xmlns:p14="http://schemas.microsoft.com/office/powerpoint/2010/main" val="2856559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Suggestions</a:t>
            </a:r>
          </a:p>
        </p:txBody>
      </p:sp>
      <p:sp>
        <p:nvSpPr>
          <p:cNvPr id="5" name="Text Placeholder 4"/>
          <p:cNvSpPr>
            <a:spLocks noGrp="1"/>
          </p:cNvSpPr>
          <p:nvPr>
            <p:ph type="body" sz="quarter" idx="10"/>
          </p:nvPr>
        </p:nvSpPr>
        <p:spPr/>
        <p:txBody>
          <a:bodyPr>
            <a:normAutofit/>
          </a:bodyPr>
          <a:lstStyle/>
          <a:p>
            <a:r>
              <a:rPr lang="en-US" dirty="0"/>
              <a:t>Simple suggestions:</a:t>
            </a:r>
          </a:p>
          <a:p>
            <a:r>
              <a:rPr lang="en-US" dirty="0"/>
              <a:t>…/docs?suggest?search=ridg</a:t>
            </a:r>
          </a:p>
          <a:p>
            <a:endParaRPr lang="en-US" dirty="0"/>
          </a:p>
          <a:p>
            <a:r>
              <a:rPr lang="en-US" dirty="0"/>
              <a:t>Combined with a strict filter:</a:t>
            </a:r>
          </a:p>
          <a:p>
            <a:r>
              <a:rPr lang="en-US" dirty="0"/>
              <a:t>…/docs/suggest?search=ridg&amp;$filter=class eq 'Trail'</a:t>
            </a:r>
          </a:p>
          <a:p>
            <a:endParaRPr lang="en-US" dirty="0"/>
          </a:p>
          <a:p>
            <a:r>
              <a:rPr lang="en-US" dirty="0"/>
              <a:t>With sorting, paging, field selection:</a:t>
            </a:r>
          </a:p>
          <a:p>
            <a:r>
              <a:rPr lang="en-US" dirty="0"/>
              <a:t>…/docs/suggest?search=ridg&amp;$orderby=rating desc&amp;$top=5&amp;$select=name,class</a:t>
            </a:r>
          </a:p>
        </p:txBody>
      </p:sp>
      <p:sp>
        <p:nvSpPr>
          <p:cNvPr id="3" name="Text Placeholder 2"/>
          <p:cNvSpPr>
            <a:spLocks noGrp="1"/>
          </p:cNvSpPr>
          <p:nvPr>
            <p:ph type="body" sz="quarter" idx="11"/>
          </p:nvPr>
        </p:nvSpPr>
        <p:spPr/>
        <p:txBody>
          <a:bodyPr/>
          <a:lstStyle/>
          <a:p>
            <a:r>
              <a:rPr lang="en-US" dirty="0"/>
              <a:t>The Suggestions operation retrieves suggestions based on partial search input. It's typically used in search boxes to provide type-ahead suggestions as users are entering search terms.</a:t>
            </a:r>
          </a:p>
        </p:txBody>
      </p:sp>
    </p:spTree>
    <p:extLst>
      <p:ext uri="{BB962C8B-B14F-4D97-AF65-F5344CB8AC3E}">
        <p14:creationId xmlns:p14="http://schemas.microsoft.com/office/powerpoint/2010/main" val="428168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Connecting ranking to app goals</a:t>
            </a:r>
          </a:p>
        </p:txBody>
      </p:sp>
      <p:sp>
        <p:nvSpPr>
          <p:cNvPr id="6" name="Content Placeholder 2"/>
          <p:cNvSpPr txBox="1">
            <a:spLocks/>
          </p:cNvSpPr>
          <p:nvPr/>
        </p:nvSpPr>
        <p:spPr>
          <a:xfrm>
            <a:off x="372539" y="1447799"/>
            <a:ext cx="10212920" cy="3856479"/>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800" dirty="0"/>
              <a:t>Default: Scoring based on text relevance</a:t>
            </a:r>
          </a:p>
          <a:p>
            <a:pPr marL="0" lvl="1" indent="0">
              <a:buFont typeface="Arial" pitchFamily="34" charset="0"/>
              <a:buNone/>
            </a:pPr>
            <a:r>
              <a:rPr lang="en-US" sz="2800" dirty="0">
                <a:latin typeface="+mj-lt"/>
              </a:rPr>
              <a:t>Scoring profiles for tuning scores</a:t>
            </a:r>
          </a:p>
          <a:p>
            <a:pPr lvl="1"/>
            <a:r>
              <a:rPr lang="en-US" sz="2400" dirty="0">
                <a:solidFill>
                  <a:srgbClr val="494949"/>
                </a:solidFill>
                <a:latin typeface="Segoe UI Light"/>
              </a:rPr>
              <a:t>Field weights: Relative importance of fields</a:t>
            </a:r>
          </a:p>
          <a:p>
            <a:pPr lvl="1"/>
            <a:r>
              <a:rPr lang="en-US" sz="2400" dirty="0">
                <a:solidFill>
                  <a:srgbClr val="494949"/>
                </a:solidFill>
                <a:latin typeface="Segoe UI Light"/>
              </a:rPr>
              <a:t>Scoring functions: Describe what matters to you</a:t>
            </a:r>
          </a:p>
          <a:p>
            <a:pPr marL="0" lvl="1" indent="0">
              <a:buNone/>
            </a:pPr>
            <a:r>
              <a:rPr lang="en-US" sz="2800" dirty="0">
                <a:latin typeface="+mj-lt"/>
              </a:rPr>
              <a:t>One or more scoring profiles for different scenarios</a:t>
            </a:r>
          </a:p>
          <a:p>
            <a:pPr lvl="1"/>
            <a:endParaRPr lang="en-US" sz="2400" dirty="0">
              <a:solidFill>
                <a:srgbClr val="494949"/>
              </a:solidFill>
              <a:latin typeface="Segoe UI Light"/>
            </a:endParaRPr>
          </a:p>
        </p:txBody>
      </p:sp>
      <p:grpSp>
        <p:nvGrpSpPr>
          <p:cNvPr id="92" name="Group 91"/>
          <p:cNvGrpSpPr/>
          <p:nvPr/>
        </p:nvGrpSpPr>
        <p:grpSpPr>
          <a:xfrm>
            <a:off x="9047435" y="1883555"/>
            <a:ext cx="2707660" cy="4085991"/>
            <a:chOff x="9047435" y="1883555"/>
            <a:chExt cx="2707660" cy="4085991"/>
          </a:xfrm>
        </p:grpSpPr>
        <p:grpSp>
          <p:nvGrpSpPr>
            <p:cNvPr id="93" name="Group 92"/>
            <p:cNvGrpSpPr/>
            <p:nvPr/>
          </p:nvGrpSpPr>
          <p:grpSpPr>
            <a:xfrm>
              <a:off x="10369852" y="1883555"/>
              <a:ext cx="1385243" cy="2999846"/>
              <a:chOff x="9278451" y="348578"/>
              <a:chExt cx="2001777" cy="4334997"/>
            </a:xfrm>
          </p:grpSpPr>
          <p:sp>
            <p:nvSpPr>
              <p:cNvPr id="113" name="Rectangle 260"/>
              <p:cNvSpPr>
                <a:spLocks noChangeArrowheads="1"/>
              </p:cNvSpPr>
              <p:nvPr/>
            </p:nvSpPr>
            <p:spPr bwMode="auto">
              <a:xfrm>
                <a:off x="9600048" y="1890931"/>
                <a:ext cx="666165" cy="6661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261"/>
              <p:cNvSpPr>
                <a:spLocks noChangeArrowheads="1"/>
              </p:cNvSpPr>
              <p:nvPr/>
            </p:nvSpPr>
            <p:spPr bwMode="auto">
              <a:xfrm>
                <a:off x="9278451" y="4017410"/>
                <a:ext cx="669447" cy="66616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263"/>
              <p:cNvSpPr>
                <a:spLocks noChangeArrowheads="1"/>
              </p:cNvSpPr>
              <p:nvPr/>
            </p:nvSpPr>
            <p:spPr bwMode="auto">
              <a:xfrm>
                <a:off x="9475347" y="3095280"/>
                <a:ext cx="1161687" cy="116168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64"/>
              <p:cNvSpPr>
                <a:spLocks/>
              </p:cNvSpPr>
              <p:nvPr/>
            </p:nvSpPr>
            <p:spPr bwMode="auto">
              <a:xfrm>
                <a:off x="9678807" y="3305302"/>
                <a:ext cx="82040" cy="193615"/>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265"/>
              <p:cNvSpPr>
                <a:spLocks noEditPoints="1"/>
              </p:cNvSpPr>
              <p:nvPr/>
            </p:nvSpPr>
            <p:spPr bwMode="auto">
              <a:xfrm>
                <a:off x="9829760" y="3305302"/>
                <a:ext cx="134546" cy="193615"/>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266"/>
              <p:cNvSpPr>
                <a:spLocks/>
              </p:cNvSpPr>
              <p:nvPr/>
            </p:nvSpPr>
            <p:spPr bwMode="auto">
              <a:xfrm>
                <a:off x="10003685" y="3305302"/>
                <a:ext cx="82040" cy="193615"/>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267"/>
              <p:cNvSpPr>
                <a:spLocks noEditPoints="1"/>
              </p:cNvSpPr>
              <p:nvPr/>
            </p:nvSpPr>
            <p:spPr bwMode="auto">
              <a:xfrm>
                <a:off x="9659117" y="3577675"/>
                <a:ext cx="134546" cy="196896"/>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268"/>
              <p:cNvSpPr>
                <a:spLocks/>
              </p:cNvSpPr>
              <p:nvPr/>
            </p:nvSpPr>
            <p:spPr bwMode="auto">
              <a:xfrm>
                <a:off x="9846168" y="3574394"/>
                <a:ext cx="82040" cy="193615"/>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69"/>
              <p:cNvSpPr>
                <a:spLocks noEditPoints="1"/>
              </p:cNvSpPr>
              <p:nvPr/>
            </p:nvSpPr>
            <p:spPr bwMode="auto">
              <a:xfrm>
                <a:off x="9987277" y="3577675"/>
                <a:ext cx="134546" cy="196896"/>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270"/>
              <p:cNvSpPr>
                <a:spLocks noEditPoints="1"/>
              </p:cNvSpPr>
              <p:nvPr/>
            </p:nvSpPr>
            <p:spPr bwMode="auto">
              <a:xfrm>
                <a:off x="9659117" y="3846767"/>
                <a:ext cx="134546" cy="203459"/>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271"/>
              <p:cNvSpPr>
                <a:spLocks noEditPoints="1"/>
              </p:cNvSpPr>
              <p:nvPr/>
            </p:nvSpPr>
            <p:spPr bwMode="auto">
              <a:xfrm>
                <a:off x="9829760" y="3846767"/>
                <a:ext cx="134546" cy="203459"/>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272"/>
              <p:cNvSpPr>
                <a:spLocks/>
              </p:cNvSpPr>
              <p:nvPr/>
            </p:nvSpPr>
            <p:spPr bwMode="auto">
              <a:xfrm>
                <a:off x="10003685" y="3846767"/>
                <a:ext cx="82040" cy="196896"/>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273"/>
              <p:cNvSpPr>
                <a:spLocks/>
              </p:cNvSpPr>
              <p:nvPr/>
            </p:nvSpPr>
            <p:spPr bwMode="auto">
              <a:xfrm>
                <a:off x="10335127" y="3305302"/>
                <a:ext cx="82040" cy="193615"/>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274"/>
              <p:cNvSpPr>
                <a:spLocks noEditPoints="1"/>
              </p:cNvSpPr>
              <p:nvPr/>
            </p:nvSpPr>
            <p:spPr bwMode="auto">
              <a:xfrm>
                <a:off x="10315438" y="3577675"/>
                <a:ext cx="141109" cy="196896"/>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275"/>
              <p:cNvSpPr>
                <a:spLocks noEditPoints="1"/>
              </p:cNvSpPr>
              <p:nvPr/>
            </p:nvSpPr>
            <p:spPr bwMode="auto">
              <a:xfrm>
                <a:off x="10315438" y="3846767"/>
                <a:ext cx="141109" cy="203459"/>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276"/>
              <p:cNvSpPr>
                <a:spLocks noEditPoints="1"/>
              </p:cNvSpPr>
              <p:nvPr/>
            </p:nvSpPr>
            <p:spPr bwMode="auto">
              <a:xfrm>
                <a:off x="10148076" y="3305302"/>
                <a:ext cx="134546" cy="193615"/>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77"/>
              <p:cNvSpPr>
                <a:spLocks/>
              </p:cNvSpPr>
              <p:nvPr/>
            </p:nvSpPr>
            <p:spPr bwMode="auto">
              <a:xfrm>
                <a:off x="10164484" y="3574394"/>
                <a:ext cx="85322" cy="193615"/>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78"/>
              <p:cNvSpPr>
                <a:spLocks noEditPoints="1"/>
              </p:cNvSpPr>
              <p:nvPr/>
            </p:nvSpPr>
            <p:spPr bwMode="auto">
              <a:xfrm>
                <a:off x="10148076" y="3846767"/>
                <a:ext cx="134546" cy="203459"/>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Rectangle 279"/>
              <p:cNvSpPr>
                <a:spLocks noChangeArrowheads="1"/>
              </p:cNvSpPr>
              <p:nvPr/>
            </p:nvSpPr>
            <p:spPr bwMode="auto">
              <a:xfrm>
                <a:off x="9357209" y="706273"/>
                <a:ext cx="1614549" cy="1617830"/>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280"/>
              <p:cNvSpPr>
                <a:spLocks/>
              </p:cNvSpPr>
              <p:nvPr/>
            </p:nvSpPr>
            <p:spPr bwMode="auto">
              <a:xfrm>
                <a:off x="9639427" y="995054"/>
                <a:ext cx="118138" cy="272373"/>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281"/>
              <p:cNvSpPr>
                <a:spLocks noEditPoints="1"/>
              </p:cNvSpPr>
              <p:nvPr/>
            </p:nvSpPr>
            <p:spPr bwMode="auto">
              <a:xfrm>
                <a:off x="9852732" y="995054"/>
                <a:ext cx="190333" cy="272373"/>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282"/>
              <p:cNvSpPr>
                <a:spLocks/>
              </p:cNvSpPr>
              <p:nvPr/>
            </p:nvSpPr>
            <p:spPr bwMode="auto">
              <a:xfrm>
                <a:off x="10092289" y="995054"/>
                <a:ext cx="118138" cy="27237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283"/>
              <p:cNvSpPr>
                <a:spLocks noEditPoints="1"/>
              </p:cNvSpPr>
              <p:nvPr/>
            </p:nvSpPr>
            <p:spPr bwMode="auto">
              <a:xfrm>
                <a:off x="9616456" y="1375720"/>
                <a:ext cx="190333" cy="275655"/>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284"/>
              <p:cNvSpPr>
                <a:spLocks/>
              </p:cNvSpPr>
              <p:nvPr/>
            </p:nvSpPr>
            <p:spPr bwMode="auto">
              <a:xfrm>
                <a:off x="9872421" y="1375720"/>
                <a:ext cx="118138" cy="26909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285"/>
              <p:cNvSpPr>
                <a:spLocks noEditPoints="1"/>
              </p:cNvSpPr>
              <p:nvPr/>
            </p:nvSpPr>
            <p:spPr bwMode="auto">
              <a:xfrm>
                <a:off x="10069317" y="1375720"/>
                <a:ext cx="190333" cy="275655"/>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286"/>
              <p:cNvSpPr>
                <a:spLocks noEditPoints="1"/>
              </p:cNvSpPr>
              <p:nvPr/>
            </p:nvSpPr>
            <p:spPr bwMode="auto">
              <a:xfrm>
                <a:off x="9616456" y="1756386"/>
                <a:ext cx="190333" cy="275655"/>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287"/>
              <p:cNvSpPr>
                <a:spLocks noEditPoints="1"/>
              </p:cNvSpPr>
              <p:nvPr/>
            </p:nvSpPr>
            <p:spPr bwMode="auto">
              <a:xfrm>
                <a:off x="9852732" y="1756386"/>
                <a:ext cx="190333" cy="275655"/>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88"/>
              <p:cNvSpPr>
                <a:spLocks/>
              </p:cNvSpPr>
              <p:nvPr/>
            </p:nvSpPr>
            <p:spPr bwMode="auto">
              <a:xfrm>
                <a:off x="10092289" y="1756386"/>
                <a:ext cx="118138" cy="26909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289"/>
              <p:cNvSpPr>
                <a:spLocks/>
              </p:cNvSpPr>
              <p:nvPr/>
            </p:nvSpPr>
            <p:spPr bwMode="auto">
              <a:xfrm>
                <a:off x="10551713" y="995054"/>
                <a:ext cx="118138" cy="272373"/>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290"/>
              <p:cNvSpPr>
                <a:spLocks noEditPoints="1"/>
              </p:cNvSpPr>
              <p:nvPr/>
            </p:nvSpPr>
            <p:spPr bwMode="auto">
              <a:xfrm>
                <a:off x="10528742" y="1375720"/>
                <a:ext cx="190333" cy="275655"/>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291"/>
              <p:cNvSpPr>
                <a:spLocks noEditPoints="1"/>
              </p:cNvSpPr>
              <p:nvPr/>
            </p:nvSpPr>
            <p:spPr bwMode="auto">
              <a:xfrm>
                <a:off x="10528742" y="1756386"/>
                <a:ext cx="190333" cy="275655"/>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292"/>
              <p:cNvSpPr>
                <a:spLocks noEditPoints="1"/>
              </p:cNvSpPr>
              <p:nvPr/>
            </p:nvSpPr>
            <p:spPr bwMode="auto">
              <a:xfrm>
                <a:off x="10295748" y="995054"/>
                <a:ext cx="190333" cy="272373"/>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293"/>
              <p:cNvSpPr>
                <a:spLocks/>
              </p:cNvSpPr>
              <p:nvPr/>
            </p:nvSpPr>
            <p:spPr bwMode="auto">
              <a:xfrm>
                <a:off x="10315438" y="1375720"/>
                <a:ext cx="118138" cy="26909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294"/>
              <p:cNvSpPr>
                <a:spLocks noEditPoints="1"/>
              </p:cNvSpPr>
              <p:nvPr/>
            </p:nvSpPr>
            <p:spPr bwMode="auto">
              <a:xfrm>
                <a:off x="10295748" y="1756386"/>
                <a:ext cx="190333" cy="275655"/>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Rectangle 311"/>
              <p:cNvSpPr>
                <a:spLocks noChangeArrowheads="1"/>
              </p:cNvSpPr>
              <p:nvPr/>
            </p:nvSpPr>
            <p:spPr bwMode="auto">
              <a:xfrm>
                <a:off x="10115260" y="2419269"/>
                <a:ext cx="1046831" cy="104683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12"/>
              <p:cNvSpPr>
                <a:spLocks/>
              </p:cNvSpPr>
              <p:nvPr/>
            </p:nvSpPr>
            <p:spPr bwMode="auto">
              <a:xfrm>
                <a:off x="10299030" y="2609602"/>
                <a:ext cx="75477" cy="173925"/>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313"/>
              <p:cNvSpPr>
                <a:spLocks noEditPoints="1"/>
              </p:cNvSpPr>
              <p:nvPr/>
            </p:nvSpPr>
            <p:spPr bwMode="auto">
              <a:xfrm>
                <a:off x="10433575" y="2609602"/>
                <a:ext cx="124701" cy="177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314"/>
              <p:cNvSpPr>
                <a:spLocks/>
              </p:cNvSpPr>
              <p:nvPr/>
            </p:nvSpPr>
            <p:spPr bwMode="auto">
              <a:xfrm>
                <a:off x="10591092" y="2609602"/>
                <a:ext cx="72195" cy="173925"/>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315"/>
              <p:cNvSpPr>
                <a:spLocks noEditPoints="1"/>
              </p:cNvSpPr>
              <p:nvPr/>
            </p:nvSpPr>
            <p:spPr bwMode="auto">
              <a:xfrm>
                <a:off x="10282622" y="2855723"/>
                <a:ext cx="124701" cy="173925"/>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316"/>
              <p:cNvSpPr>
                <a:spLocks/>
              </p:cNvSpPr>
              <p:nvPr/>
            </p:nvSpPr>
            <p:spPr bwMode="auto">
              <a:xfrm>
                <a:off x="10449983" y="2849159"/>
                <a:ext cx="75477" cy="18048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317"/>
              <p:cNvSpPr>
                <a:spLocks noEditPoints="1"/>
              </p:cNvSpPr>
              <p:nvPr/>
            </p:nvSpPr>
            <p:spPr bwMode="auto">
              <a:xfrm>
                <a:off x="10574684" y="2855723"/>
                <a:ext cx="124701" cy="173925"/>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318"/>
              <p:cNvSpPr>
                <a:spLocks noEditPoints="1"/>
              </p:cNvSpPr>
              <p:nvPr/>
            </p:nvSpPr>
            <p:spPr bwMode="auto">
              <a:xfrm>
                <a:off x="10282622" y="3095280"/>
                <a:ext cx="124701" cy="18048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19"/>
              <p:cNvSpPr>
                <a:spLocks noEditPoints="1"/>
              </p:cNvSpPr>
              <p:nvPr/>
            </p:nvSpPr>
            <p:spPr bwMode="auto">
              <a:xfrm>
                <a:off x="10433575" y="3095280"/>
                <a:ext cx="124701" cy="18048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320"/>
              <p:cNvSpPr>
                <a:spLocks/>
              </p:cNvSpPr>
              <p:nvPr/>
            </p:nvSpPr>
            <p:spPr bwMode="auto">
              <a:xfrm>
                <a:off x="10591092" y="3095280"/>
                <a:ext cx="72195" cy="18048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321"/>
              <p:cNvSpPr>
                <a:spLocks/>
              </p:cNvSpPr>
              <p:nvPr/>
            </p:nvSpPr>
            <p:spPr bwMode="auto">
              <a:xfrm>
                <a:off x="10889718" y="2609602"/>
                <a:ext cx="78758" cy="173925"/>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322"/>
              <p:cNvSpPr>
                <a:spLocks noEditPoints="1"/>
              </p:cNvSpPr>
              <p:nvPr/>
            </p:nvSpPr>
            <p:spPr bwMode="auto">
              <a:xfrm>
                <a:off x="10873310" y="2855723"/>
                <a:ext cx="121419" cy="173925"/>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323"/>
              <p:cNvSpPr>
                <a:spLocks noEditPoints="1"/>
              </p:cNvSpPr>
              <p:nvPr/>
            </p:nvSpPr>
            <p:spPr bwMode="auto">
              <a:xfrm>
                <a:off x="10873310" y="3095280"/>
                <a:ext cx="121419" cy="18048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24"/>
              <p:cNvSpPr>
                <a:spLocks noEditPoints="1"/>
              </p:cNvSpPr>
              <p:nvPr/>
            </p:nvSpPr>
            <p:spPr bwMode="auto">
              <a:xfrm>
                <a:off x="10719075" y="2609602"/>
                <a:ext cx="124701" cy="177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325"/>
              <p:cNvSpPr>
                <a:spLocks/>
              </p:cNvSpPr>
              <p:nvPr/>
            </p:nvSpPr>
            <p:spPr bwMode="auto">
              <a:xfrm>
                <a:off x="10738764" y="2849159"/>
                <a:ext cx="72195" cy="18048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326"/>
              <p:cNvSpPr>
                <a:spLocks noEditPoints="1"/>
              </p:cNvSpPr>
              <p:nvPr/>
            </p:nvSpPr>
            <p:spPr bwMode="auto">
              <a:xfrm>
                <a:off x="10719075" y="3095280"/>
                <a:ext cx="124701" cy="18048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Rectangle 343"/>
              <p:cNvSpPr>
                <a:spLocks noChangeArrowheads="1"/>
              </p:cNvSpPr>
              <p:nvPr/>
            </p:nvSpPr>
            <p:spPr bwMode="auto">
              <a:xfrm>
                <a:off x="10564839" y="348578"/>
                <a:ext cx="715389" cy="71867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344"/>
              <p:cNvSpPr>
                <a:spLocks/>
              </p:cNvSpPr>
              <p:nvPr/>
            </p:nvSpPr>
            <p:spPr bwMode="auto">
              <a:xfrm>
                <a:off x="10686259" y="476561"/>
                <a:ext cx="55787" cy="118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345"/>
              <p:cNvSpPr>
                <a:spLocks noEditPoints="1"/>
              </p:cNvSpPr>
              <p:nvPr/>
            </p:nvSpPr>
            <p:spPr bwMode="auto">
              <a:xfrm>
                <a:off x="10781425" y="476561"/>
                <a:ext cx="85322" cy="118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346"/>
              <p:cNvSpPr>
                <a:spLocks/>
              </p:cNvSpPr>
              <p:nvPr/>
            </p:nvSpPr>
            <p:spPr bwMode="auto">
              <a:xfrm>
                <a:off x="10889718" y="476561"/>
                <a:ext cx="49224" cy="118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347"/>
              <p:cNvSpPr>
                <a:spLocks noEditPoints="1"/>
              </p:cNvSpPr>
              <p:nvPr/>
            </p:nvSpPr>
            <p:spPr bwMode="auto">
              <a:xfrm>
                <a:off x="10676414" y="647204"/>
                <a:ext cx="88603" cy="12141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348"/>
              <p:cNvSpPr>
                <a:spLocks/>
              </p:cNvSpPr>
              <p:nvPr/>
            </p:nvSpPr>
            <p:spPr bwMode="auto">
              <a:xfrm>
                <a:off x="10794552" y="647204"/>
                <a:ext cx="49224" cy="118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349"/>
              <p:cNvSpPr>
                <a:spLocks noEditPoints="1"/>
              </p:cNvSpPr>
              <p:nvPr/>
            </p:nvSpPr>
            <p:spPr bwMode="auto">
              <a:xfrm>
                <a:off x="10876592" y="647204"/>
                <a:ext cx="85322" cy="12141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350"/>
              <p:cNvSpPr>
                <a:spLocks noEditPoints="1"/>
              </p:cNvSpPr>
              <p:nvPr/>
            </p:nvSpPr>
            <p:spPr bwMode="auto">
              <a:xfrm>
                <a:off x="10676414" y="814566"/>
                <a:ext cx="88603" cy="12141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351"/>
              <p:cNvSpPr>
                <a:spLocks noEditPoints="1"/>
              </p:cNvSpPr>
              <p:nvPr/>
            </p:nvSpPr>
            <p:spPr bwMode="auto">
              <a:xfrm>
                <a:off x="10781425" y="814566"/>
                <a:ext cx="85322" cy="12141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352"/>
              <p:cNvSpPr>
                <a:spLocks/>
              </p:cNvSpPr>
              <p:nvPr/>
            </p:nvSpPr>
            <p:spPr bwMode="auto">
              <a:xfrm>
                <a:off x="10889718" y="814566"/>
                <a:ext cx="49224" cy="118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353"/>
              <p:cNvSpPr>
                <a:spLocks/>
              </p:cNvSpPr>
              <p:nvPr/>
            </p:nvSpPr>
            <p:spPr bwMode="auto">
              <a:xfrm>
                <a:off x="11096459" y="476561"/>
                <a:ext cx="49224" cy="118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354"/>
              <p:cNvSpPr>
                <a:spLocks noEditPoints="1"/>
              </p:cNvSpPr>
              <p:nvPr/>
            </p:nvSpPr>
            <p:spPr bwMode="auto">
              <a:xfrm>
                <a:off x="11086614" y="647204"/>
                <a:ext cx="82040" cy="12141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55"/>
              <p:cNvSpPr>
                <a:spLocks noEditPoints="1"/>
              </p:cNvSpPr>
              <p:nvPr/>
            </p:nvSpPr>
            <p:spPr bwMode="auto">
              <a:xfrm>
                <a:off x="11086614" y="814566"/>
                <a:ext cx="82040" cy="12141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356"/>
              <p:cNvSpPr>
                <a:spLocks noEditPoints="1"/>
              </p:cNvSpPr>
              <p:nvPr/>
            </p:nvSpPr>
            <p:spPr bwMode="auto">
              <a:xfrm>
                <a:off x="10978321" y="476561"/>
                <a:ext cx="85322" cy="118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357"/>
              <p:cNvSpPr>
                <a:spLocks/>
              </p:cNvSpPr>
              <p:nvPr/>
            </p:nvSpPr>
            <p:spPr bwMode="auto">
              <a:xfrm>
                <a:off x="10991448" y="647204"/>
                <a:ext cx="49224" cy="118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358"/>
              <p:cNvSpPr>
                <a:spLocks noEditPoints="1"/>
              </p:cNvSpPr>
              <p:nvPr/>
            </p:nvSpPr>
            <p:spPr bwMode="auto">
              <a:xfrm>
                <a:off x="10978321" y="814566"/>
                <a:ext cx="85322" cy="12141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93"/>
            <p:cNvGrpSpPr/>
            <p:nvPr/>
          </p:nvGrpSpPr>
          <p:grpSpPr>
            <a:xfrm>
              <a:off x="9047435" y="3972540"/>
              <a:ext cx="1347066" cy="1997006"/>
              <a:chOff x="7737119" y="3119148"/>
              <a:chExt cx="1735137" cy="2474913"/>
            </a:xfrm>
          </p:grpSpPr>
          <p:sp>
            <p:nvSpPr>
              <p:cNvPr id="95" name="Freeform 5"/>
              <p:cNvSpPr>
                <a:spLocks/>
              </p:cNvSpPr>
              <p:nvPr/>
            </p:nvSpPr>
            <p:spPr bwMode="auto">
              <a:xfrm>
                <a:off x="7737119" y="3119148"/>
                <a:ext cx="1735137" cy="2474913"/>
              </a:xfrm>
              <a:custGeom>
                <a:avLst/>
                <a:gdLst>
                  <a:gd name="T0" fmla="*/ 0 w 505"/>
                  <a:gd name="T1" fmla="*/ 704 h 720"/>
                  <a:gd name="T2" fmla="*/ 17 w 505"/>
                  <a:gd name="T3" fmla="*/ 720 h 720"/>
                  <a:gd name="T4" fmla="*/ 488 w 505"/>
                  <a:gd name="T5" fmla="*/ 720 h 720"/>
                  <a:gd name="T6" fmla="*/ 505 w 505"/>
                  <a:gd name="T7" fmla="*/ 704 h 720"/>
                  <a:gd name="T8" fmla="*/ 505 w 505"/>
                  <a:gd name="T9" fmla="*/ 17 h 720"/>
                  <a:gd name="T10" fmla="*/ 488 w 505"/>
                  <a:gd name="T11" fmla="*/ 0 h 720"/>
                  <a:gd name="T12" fmla="*/ 17 w 505"/>
                  <a:gd name="T13" fmla="*/ 0 h 720"/>
                  <a:gd name="T14" fmla="*/ 0 w 505"/>
                  <a:gd name="T15" fmla="*/ 17 h 720"/>
                  <a:gd name="T16" fmla="*/ 0 w 505"/>
                  <a:gd name="T17" fmla="*/ 7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20">
                    <a:moveTo>
                      <a:pt x="0" y="704"/>
                    </a:moveTo>
                    <a:cubicBezTo>
                      <a:pt x="0" y="713"/>
                      <a:pt x="8" y="720"/>
                      <a:pt x="17" y="720"/>
                    </a:cubicBezTo>
                    <a:cubicBezTo>
                      <a:pt x="488" y="720"/>
                      <a:pt x="488" y="720"/>
                      <a:pt x="488" y="720"/>
                    </a:cubicBezTo>
                    <a:cubicBezTo>
                      <a:pt x="498" y="720"/>
                      <a:pt x="505" y="713"/>
                      <a:pt x="505" y="704"/>
                    </a:cubicBezTo>
                    <a:cubicBezTo>
                      <a:pt x="505" y="17"/>
                      <a:pt x="505" y="17"/>
                      <a:pt x="505" y="17"/>
                    </a:cubicBezTo>
                    <a:cubicBezTo>
                      <a:pt x="505" y="8"/>
                      <a:pt x="498" y="0"/>
                      <a:pt x="488" y="0"/>
                    </a:cubicBezTo>
                    <a:cubicBezTo>
                      <a:pt x="17" y="0"/>
                      <a:pt x="17" y="0"/>
                      <a:pt x="17" y="0"/>
                    </a:cubicBezTo>
                    <a:cubicBezTo>
                      <a:pt x="8" y="0"/>
                      <a:pt x="0" y="8"/>
                      <a:pt x="0" y="17"/>
                    </a:cubicBezTo>
                    <a:lnTo>
                      <a:pt x="0" y="70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6" name="Rectangle 6"/>
              <p:cNvSpPr>
                <a:spLocks noChangeArrowheads="1"/>
              </p:cNvSpPr>
              <p:nvPr/>
            </p:nvSpPr>
            <p:spPr bwMode="auto">
              <a:xfrm>
                <a:off x="7835544" y="3215986"/>
                <a:ext cx="1539875" cy="2281238"/>
              </a:xfrm>
              <a:prstGeom prst="rect">
                <a:avLst/>
              </a:pr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97" name="Group 96"/>
              <p:cNvGrpSpPr/>
              <p:nvPr/>
            </p:nvGrpSpPr>
            <p:grpSpPr>
              <a:xfrm>
                <a:off x="7956194" y="4144104"/>
                <a:ext cx="1271587" cy="320675"/>
                <a:chOff x="5461578" y="4716870"/>
                <a:chExt cx="1271587" cy="320675"/>
              </a:xfrm>
            </p:grpSpPr>
            <p:sp>
              <p:nvSpPr>
                <p:cNvPr id="101" name="Rectangle 10"/>
                <p:cNvSpPr>
                  <a:spLocks noChangeArrowheads="1"/>
                </p:cNvSpPr>
                <p:nvPr/>
              </p:nvSpPr>
              <p:spPr bwMode="auto">
                <a:xfrm>
                  <a:off x="5461578" y="4716870"/>
                  <a:ext cx="315912" cy="3206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1"/>
                <p:cNvSpPr>
                  <a:spLocks noChangeArrowheads="1"/>
                </p:cNvSpPr>
                <p:nvPr/>
              </p:nvSpPr>
              <p:spPr bwMode="auto">
                <a:xfrm>
                  <a:off x="5774315" y="4716870"/>
                  <a:ext cx="958850" cy="3206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2"/>
                <p:cNvSpPr>
                  <a:spLocks noEditPoints="1"/>
                </p:cNvSpPr>
                <p:nvPr/>
              </p:nvSpPr>
              <p:spPr bwMode="auto">
                <a:xfrm>
                  <a:off x="5526665" y="4781958"/>
                  <a:ext cx="185737" cy="188913"/>
                </a:xfrm>
                <a:custGeom>
                  <a:avLst/>
                  <a:gdLst>
                    <a:gd name="T0" fmla="*/ 27 w 54"/>
                    <a:gd name="T1" fmla="*/ 4 h 55"/>
                    <a:gd name="T2" fmla="*/ 3 w 54"/>
                    <a:gd name="T3" fmla="*/ 28 h 55"/>
                    <a:gd name="T4" fmla="*/ 27 w 54"/>
                    <a:gd name="T5" fmla="*/ 51 h 55"/>
                    <a:gd name="T6" fmla="*/ 50 w 54"/>
                    <a:gd name="T7" fmla="*/ 28 h 55"/>
                    <a:gd name="T8" fmla="*/ 27 w 54"/>
                    <a:gd name="T9" fmla="*/ 4 h 55"/>
                    <a:gd name="T10" fmla="*/ 27 w 54"/>
                    <a:gd name="T11" fmla="*/ 0 h 55"/>
                    <a:gd name="T12" fmla="*/ 54 w 54"/>
                    <a:gd name="T13" fmla="*/ 28 h 55"/>
                    <a:gd name="T14" fmla="*/ 27 w 54"/>
                    <a:gd name="T15" fmla="*/ 55 h 55"/>
                    <a:gd name="T16" fmla="*/ 0 w 54"/>
                    <a:gd name="T17" fmla="*/ 28 h 55"/>
                    <a:gd name="T18" fmla="*/ 27 w 54"/>
                    <a:gd name="T19" fmla="*/ 0 h 55"/>
                    <a:gd name="T20" fmla="*/ 38 w 54"/>
                    <a:gd name="T21" fmla="*/ 20 h 55"/>
                    <a:gd name="T22" fmla="*/ 33 w 54"/>
                    <a:gd name="T23" fmla="*/ 16 h 55"/>
                    <a:gd name="T24" fmla="*/ 30 w 54"/>
                    <a:gd name="T25" fmla="*/ 16 h 55"/>
                    <a:gd name="T26" fmla="*/ 22 w 54"/>
                    <a:gd name="T27" fmla="*/ 23 h 55"/>
                    <a:gd name="T28" fmla="*/ 23 w 54"/>
                    <a:gd name="T29" fmla="*/ 29 h 55"/>
                    <a:gd name="T30" fmla="*/ 16 w 54"/>
                    <a:gd name="T31" fmla="*/ 36 h 55"/>
                    <a:gd name="T32" fmla="*/ 16 w 54"/>
                    <a:gd name="T33" fmla="*/ 40 h 55"/>
                    <a:gd name="T34" fmla="*/ 17 w 54"/>
                    <a:gd name="T35" fmla="*/ 40 h 55"/>
                    <a:gd name="T36" fmla="*/ 19 w 54"/>
                    <a:gd name="T37" fmla="*/ 40 h 55"/>
                    <a:gd name="T38" fmla="*/ 26 w 54"/>
                    <a:gd name="T39" fmla="*/ 33 h 55"/>
                    <a:gd name="T40" fmla="*/ 28 w 54"/>
                    <a:gd name="T41" fmla="*/ 34 h 55"/>
                    <a:gd name="T42" fmla="*/ 30 w 54"/>
                    <a:gd name="T43" fmla="*/ 34 h 55"/>
                    <a:gd name="T44" fmla="*/ 39 w 54"/>
                    <a:gd name="T45" fmla="*/ 27 h 55"/>
                    <a:gd name="T46" fmla="*/ 38 w 54"/>
                    <a:gd name="T47" fmla="*/ 20 h 55"/>
                    <a:gd name="T48" fmla="*/ 37 w 54"/>
                    <a:gd name="T49" fmla="*/ 26 h 55"/>
                    <a:gd name="T50" fmla="*/ 30 w 54"/>
                    <a:gd name="T51" fmla="*/ 31 h 55"/>
                    <a:gd name="T52" fmla="*/ 29 w 54"/>
                    <a:gd name="T53" fmla="*/ 31 h 55"/>
                    <a:gd name="T54" fmla="*/ 24 w 54"/>
                    <a:gd name="T55" fmla="*/ 24 h 55"/>
                    <a:gd name="T56" fmla="*/ 30 w 54"/>
                    <a:gd name="T57" fmla="*/ 19 h 55"/>
                    <a:gd name="T58" fmla="*/ 32 w 54"/>
                    <a:gd name="T59" fmla="*/ 19 h 55"/>
                    <a:gd name="T60" fmla="*/ 36 w 54"/>
                    <a:gd name="T61" fmla="*/ 22 h 55"/>
                    <a:gd name="T62" fmla="*/ 37 w 54"/>
                    <a:gd name="T63"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55">
                      <a:moveTo>
                        <a:pt x="27" y="4"/>
                      </a:moveTo>
                      <a:cubicBezTo>
                        <a:pt x="14" y="4"/>
                        <a:pt x="3" y="15"/>
                        <a:pt x="3" y="28"/>
                      </a:cubicBezTo>
                      <a:cubicBezTo>
                        <a:pt x="3" y="40"/>
                        <a:pt x="14" y="51"/>
                        <a:pt x="27" y="51"/>
                      </a:cubicBezTo>
                      <a:cubicBezTo>
                        <a:pt x="40" y="51"/>
                        <a:pt x="50" y="40"/>
                        <a:pt x="50" y="28"/>
                      </a:cubicBezTo>
                      <a:cubicBezTo>
                        <a:pt x="50" y="15"/>
                        <a:pt x="40" y="4"/>
                        <a:pt x="27" y="4"/>
                      </a:cubicBezTo>
                      <a:moveTo>
                        <a:pt x="27" y="0"/>
                      </a:moveTo>
                      <a:cubicBezTo>
                        <a:pt x="42" y="0"/>
                        <a:pt x="54" y="13"/>
                        <a:pt x="54" y="28"/>
                      </a:cubicBezTo>
                      <a:cubicBezTo>
                        <a:pt x="54" y="43"/>
                        <a:pt x="42" y="55"/>
                        <a:pt x="27" y="55"/>
                      </a:cubicBezTo>
                      <a:cubicBezTo>
                        <a:pt x="12" y="55"/>
                        <a:pt x="0" y="43"/>
                        <a:pt x="0" y="28"/>
                      </a:cubicBezTo>
                      <a:cubicBezTo>
                        <a:pt x="0" y="13"/>
                        <a:pt x="12" y="0"/>
                        <a:pt x="27" y="0"/>
                      </a:cubicBezTo>
                      <a:moveTo>
                        <a:pt x="38" y="20"/>
                      </a:moveTo>
                      <a:cubicBezTo>
                        <a:pt x="37" y="18"/>
                        <a:pt x="35" y="17"/>
                        <a:pt x="33" y="16"/>
                      </a:cubicBezTo>
                      <a:cubicBezTo>
                        <a:pt x="32" y="16"/>
                        <a:pt x="31" y="16"/>
                        <a:pt x="30" y="16"/>
                      </a:cubicBezTo>
                      <a:cubicBezTo>
                        <a:pt x="26" y="16"/>
                        <a:pt x="23" y="19"/>
                        <a:pt x="22" y="23"/>
                      </a:cubicBezTo>
                      <a:cubicBezTo>
                        <a:pt x="21" y="25"/>
                        <a:pt x="22" y="28"/>
                        <a:pt x="23" y="29"/>
                      </a:cubicBezTo>
                      <a:cubicBezTo>
                        <a:pt x="16" y="36"/>
                        <a:pt x="16" y="36"/>
                        <a:pt x="16" y="36"/>
                      </a:cubicBezTo>
                      <a:cubicBezTo>
                        <a:pt x="15" y="37"/>
                        <a:pt x="15" y="39"/>
                        <a:pt x="16" y="40"/>
                      </a:cubicBezTo>
                      <a:cubicBezTo>
                        <a:pt x="16" y="40"/>
                        <a:pt x="17" y="40"/>
                        <a:pt x="17" y="40"/>
                      </a:cubicBezTo>
                      <a:cubicBezTo>
                        <a:pt x="18" y="40"/>
                        <a:pt x="19" y="40"/>
                        <a:pt x="19" y="40"/>
                      </a:cubicBezTo>
                      <a:cubicBezTo>
                        <a:pt x="26" y="33"/>
                        <a:pt x="26" y="33"/>
                        <a:pt x="26" y="33"/>
                      </a:cubicBezTo>
                      <a:cubicBezTo>
                        <a:pt x="26" y="33"/>
                        <a:pt x="27" y="33"/>
                        <a:pt x="28" y="34"/>
                      </a:cubicBezTo>
                      <a:cubicBezTo>
                        <a:pt x="29" y="34"/>
                        <a:pt x="30" y="34"/>
                        <a:pt x="30" y="34"/>
                      </a:cubicBezTo>
                      <a:cubicBezTo>
                        <a:pt x="34" y="34"/>
                        <a:pt x="38" y="31"/>
                        <a:pt x="39" y="27"/>
                      </a:cubicBezTo>
                      <a:cubicBezTo>
                        <a:pt x="40" y="25"/>
                        <a:pt x="39" y="22"/>
                        <a:pt x="38" y="20"/>
                      </a:cubicBezTo>
                      <a:close/>
                      <a:moveTo>
                        <a:pt x="37" y="26"/>
                      </a:moveTo>
                      <a:cubicBezTo>
                        <a:pt x="36" y="29"/>
                        <a:pt x="33" y="31"/>
                        <a:pt x="30" y="31"/>
                      </a:cubicBezTo>
                      <a:cubicBezTo>
                        <a:pt x="30" y="31"/>
                        <a:pt x="29" y="31"/>
                        <a:pt x="29" y="31"/>
                      </a:cubicBezTo>
                      <a:cubicBezTo>
                        <a:pt x="26" y="30"/>
                        <a:pt x="23" y="27"/>
                        <a:pt x="24" y="24"/>
                      </a:cubicBezTo>
                      <a:cubicBezTo>
                        <a:pt x="25" y="21"/>
                        <a:pt x="27" y="19"/>
                        <a:pt x="30" y="19"/>
                      </a:cubicBezTo>
                      <a:cubicBezTo>
                        <a:pt x="31" y="19"/>
                        <a:pt x="31" y="19"/>
                        <a:pt x="32" y="19"/>
                      </a:cubicBezTo>
                      <a:cubicBezTo>
                        <a:pt x="34" y="19"/>
                        <a:pt x="35" y="20"/>
                        <a:pt x="36" y="22"/>
                      </a:cubicBezTo>
                      <a:cubicBezTo>
                        <a:pt x="37" y="23"/>
                        <a:pt x="37" y="25"/>
                        <a:pt x="37" y="26"/>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13"/>
                <p:cNvSpPr>
                  <a:spLocks/>
                </p:cNvSpPr>
                <p:nvPr/>
              </p:nvSpPr>
              <p:spPr bwMode="auto">
                <a:xfrm>
                  <a:off x="5894965" y="4816883"/>
                  <a:ext cx="82550" cy="120650"/>
                </a:xfrm>
                <a:custGeom>
                  <a:avLst/>
                  <a:gdLst>
                    <a:gd name="T0" fmla="*/ 1 w 24"/>
                    <a:gd name="T1" fmla="*/ 34 h 35"/>
                    <a:gd name="T2" fmla="*/ 1 w 24"/>
                    <a:gd name="T3" fmla="*/ 26 h 35"/>
                    <a:gd name="T4" fmla="*/ 5 w 24"/>
                    <a:gd name="T5" fmla="*/ 29 h 35"/>
                    <a:gd name="T6" fmla="*/ 10 w 24"/>
                    <a:gd name="T7" fmla="*/ 29 h 35"/>
                    <a:gd name="T8" fmla="*/ 12 w 24"/>
                    <a:gd name="T9" fmla="*/ 29 h 35"/>
                    <a:gd name="T10" fmla="*/ 14 w 24"/>
                    <a:gd name="T11" fmla="*/ 28 h 35"/>
                    <a:gd name="T12" fmla="*/ 15 w 24"/>
                    <a:gd name="T13" fmla="*/ 27 h 35"/>
                    <a:gd name="T14" fmla="*/ 16 w 24"/>
                    <a:gd name="T15" fmla="*/ 26 h 35"/>
                    <a:gd name="T16" fmla="*/ 15 w 24"/>
                    <a:gd name="T17" fmla="*/ 24 h 35"/>
                    <a:gd name="T18" fmla="*/ 14 w 24"/>
                    <a:gd name="T19" fmla="*/ 23 h 35"/>
                    <a:gd name="T20" fmla="*/ 11 w 24"/>
                    <a:gd name="T21" fmla="*/ 22 h 35"/>
                    <a:gd name="T22" fmla="*/ 8 w 24"/>
                    <a:gd name="T23" fmla="*/ 20 h 35"/>
                    <a:gd name="T24" fmla="*/ 2 w 24"/>
                    <a:gd name="T25" fmla="*/ 16 h 35"/>
                    <a:gd name="T26" fmla="*/ 0 w 24"/>
                    <a:gd name="T27" fmla="*/ 10 h 35"/>
                    <a:gd name="T28" fmla="*/ 2 w 24"/>
                    <a:gd name="T29" fmla="*/ 6 h 35"/>
                    <a:gd name="T30" fmla="*/ 4 w 24"/>
                    <a:gd name="T31" fmla="*/ 3 h 35"/>
                    <a:gd name="T32" fmla="*/ 9 w 24"/>
                    <a:gd name="T33" fmla="*/ 1 h 35"/>
                    <a:gd name="T34" fmla="*/ 14 w 24"/>
                    <a:gd name="T35" fmla="*/ 0 h 35"/>
                    <a:gd name="T36" fmla="*/ 18 w 24"/>
                    <a:gd name="T37" fmla="*/ 1 h 35"/>
                    <a:gd name="T38" fmla="*/ 22 w 24"/>
                    <a:gd name="T39" fmla="*/ 2 h 35"/>
                    <a:gd name="T40" fmla="*/ 22 w 24"/>
                    <a:gd name="T41" fmla="*/ 9 h 35"/>
                    <a:gd name="T42" fmla="*/ 20 w 24"/>
                    <a:gd name="T43" fmla="*/ 8 h 35"/>
                    <a:gd name="T44" fmla="*/ 18 w 24"/>
                    <a:gd name="T45" fmla="*/ 7 h 35"/>
                    <a:gd name="T46" fmla="*/ 16 w 24"/>
                    <a:gd name="T47" fmla="*/ 7 h 35"/>
                    <a:gd name="T48" fmla="*/ 14 w 24"/>
                    <a:gd name="T49" fmla="*/ 6 h 35"/>
                    <a:gd name="T50" fmla="*/ 12 w 24"/>
                    <a:gd name="T51" fmla="*/ 7 h 35"/>
                    <a:gd name="T52" fmla="*/ 10 w 24"/>
                    <a:gd name="T53" fmla="*/ 7 h 35"/>
                    <a:gd name="T54" fmla="*/ 9 w 24"/>
                    <a:gd name="T55" fmla="*/ 8 h 35"/>
                    <a:gd name="T56" fmla="*/ 9 w 24"/>
                    <a:gd name="T57" fmla="*/ 10 h 35"/>
                    <a:gd name="T58" fmla="*/ 9 w 24"/>
                    <a:gd name="T59" fmla="*/ 11 h 35"/>
                    <a:gd name="T60" fmla="*/ 10 w 24"/>
                    <a:gd name="T61" fmla="*/ 13 h 35"/>
                    <a:gd name="T62" fmla="*/ 12 w 24"/>
                    <a:gd name="T63" fmla="*/ 14 h 35"/>
                    <a:gd name="T64" fmla="*/ 15 w 24"/>
                    <a:gd name="T65" fmla="*/ 15 h 35"/>
                    <a:gd name="T66" fmla="*/ 19 w 24"/>
                    <a:gd name="T67" fmla="*/ 17 h 35"/>
                    <a:gd name="T68" fmla="*/ 21 w 24"/>
                    <a:gd name="T69" fmla="*/ 19 h 35"/>
                    <a:gd name="T70" fmla="*/ 23 w 24"/>
                    <a:gd name="T71" fmla="*/ 22 h 35"/>
                    <a:gd name="T72" fmla="*/ 24 w 24"/>
                    <a:gd name="T73" fmla="*/ 25 h 35"/>
                    <a:gd name="T74" fmla="*/ 23 w 24"/>
                    <a:gd name="T75" fmla="*/ 30 h 35"/>
                    <a:gd name="T76" fmla="*/ 20 w 24"/>
                    <a:gd name="T77" fmla="*/ 33 h 35"/>
                    <a:gd name="T78" fmla="*/ 15 w 24"/>
                    <a:gd name="T79" fmla="*/ 35 h 35"/>
                    <a:gd name="T80" fmla="*/ 10 w 24"/>
                    <a:gd name="T81" fmla="*/ 35 h 35"/>
                    <a:gd name="T82" fmla="*/ 5 w 24"/>
                    <a:gd name="T83" fmla="*/ 35 h 35"/>
                    <a:gd name="T84" fmla="*/ 1 w 24"/>
                    <a:gd name="T85" fmla="*/ 3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 h="35">
                      <a:moveTo>
                        <a:pt x="1" y="34"/>
                      </a:moveTo>
                      <a:cubicBezTo>
                        <a:pt x="1" y="26"/>
                        <a:pt x="1" y="26"/>
                        <a:pt x="1" y="26"/>
                      </a:cubicBezTo>
                      <a:cubicBezTo>
                        <a:pt x="2" y="27"/>
                        <a:pt x="3" y="28"/>
                        <a:pt x="5" y="29"/>
                      </a:cubicBezTo>
                      <a:cubicBezTo>
                        <a:pt x="7" y="29"/>
                        <a:pt x="8" y="29"/>
                        <a:pt x="10" y="29"/>
                      </a:cubicBezTo>
                      <a:cubicBezTo>
                        <a:pt x="11" y="29"/>
                        <a:pt x="12" y="29"/>
                        <a:pt x="12" y="29"/>
                      </a:cubicBezTo>
                      <a:cubicBezTo>
                        <a:pt x="13" y="29"/>
                        <a:pt x="14" y="29"/>
                        <a:pt x="14" y="28"/>
                      </a:cubicBezTo>
                      <a:cubicBezTo>
                        <a:pt x="15" y="28"/>
                        <a:pt x="15" y="28"/>
                        <a:pt x="15" y="27"/>
                      </a:cubicBezTo>
                      <a:cubicBezTo>
                        <a:pt x="16" y="27"/>
                        <a:pt x="16" y="26"/>
                        <a:pt x="16" y="26"/>
                      </a:cubicBezTo>
                      <a:cubicBezTo>
                        <a:pt x="16" y="25"/>
                        <a:pt x="15" y="25"/>
                        <a:pt x="15" y="24"/>
                      </a:cubicBezTo>
                      <a:cubicBezTo>
                        <a:pt x="15" y="24"/>
                        <a:pt x="14" y="23"/>
                        <a:pt x="14" y="23"/>
                      </a:cubicBezTo>
                      <a:cubicBezTo>
                        <a:pt x="13" y="22"/>
                        <a:pt x="12" y="22"/>
                        <a:pt x="11" y="22"/>
                      </a:cubicBezTo>
                      <a:cubicBezTo>
                        <a:pt x="10" y="21"/>
                        <a:pt x="9" y="21"/>
                        <a:pt x="8" y="20"/>
                      </a:cubicBezTo>
                      <a:cubicBezTo>
                        <a:pt x="6" y="19"/>
                        <a:pt x="4" y="18"/>
                        <a:pt x="2" y="16"/>
                      </a:cubicBezTo>
                      <a:cubicBezTo>
                        <a:pt x="1" y="15"/>
                        <a:pt x="0" y="13"/>
                        <a:pt x="0" y="10"/>
                      </a:cubicBezTo>
                      <a:cubicBezTo>
                        <a:pt x="0" y="9"/>
                        <a:pt x="1" y="7"/>
                        <a:pt x="2" y="6"/>
                      </a:cubicBezTo>
                      <a:cubicBezTo>
                        <a:pt x="2" y="5"/>
                        <a:pt x="3" y="4"/>
                        <a:pt x="4" y="3"/>
                      </a:cubicBezTo>
                      <a:cubicBezTo>
                        <a:pt x="6" y="2"/>
                        <a:pt x="7" y="1"/>
                        <a:pt x="9" y="1"/>
                      </a:cubicBezTo>
                      <a:cubicBezTo>
                        <a:pt x="10" y="1"/>
                        <a:pt x="12" y="0"/>
                        <a:pt x="14" y="0"/>
                      </a:cubicBezTo>
                      <a:cubicBezTo>
                        <a:pt x="16" y="0"/>
                        <a:pt x="17" y="1"/>
                        <a:pt x="18" y="1"/>
                      </a:cubicBezTo>
                      <a:cubicBezTo>
                        <a:pt x="20" y="1"/>
                        <a:pt x="21" y="1"/>
                        <a:pt x="22" y="2"/>
                      </a:cubicBezTo>
                      <a:cubicBezTo>
                        <a:pt x="22" y="9"/>
                        <a:pt x="22" y="9"/>
                        <a:pt x="22" y="9"/>
                      </a:cubicBezTo>
                      <a:cubicBezTo>
                        <a:pt x="22" y="8"/>
                        <a:pt x="21" y="8"/>
                        <a:pt x="20" y="8"/>
                      </a:cubicBezTo>
                      <a:cubicBezTo>
                        <a:pt x="20" y="7"/>
                        <a:pt x="19" y="7"/>
                        <a:pt x="18" y="7"/>
                      </a:cubicBezTo>
                      <a:cubicBezTo>
                        <a:pt x="18" y="7"/>
                        <a:pt x="17" y="7"/>
                        <a:pt x="16" y="7"/>
                      </a:cubicBezTo>
                      <a:cubicBezTo>
                        <a:pt x="15" y="6"/>
                        <a:pt x="15" y="6"/>
                        <a:pt x="14" y="6"/>
                      </a:cubicBezTo>
                      <a:cubicBezTo>
                        <a:pt x="13" y="6"/>
                        <a:pt x="13" y="6"/>
                        <a:pt x="12" y="7"/>
                      </a:cubicBezTo>
                      <a:cubicBezTo>
                        <a:pt x="11" y="7"/>
                        <a:pt x="11" y="7"/>
                        <a:pt x="10" y="7"/>
                      </a:cubicBezTo>
                      <a:cubicBezTo>
                        <a:pt x="10" y="8"/>
                        <a:pt x="9" y="8"/>
                        <a:pt x="9" y="8"/>
                      </a:cubicBezTo>
                      <a:cubicBezTo>
                        <a:pt x="9" y="9"/>
                        <a:pt x="9" y="9"/>
                        <a:pt x="9" y="10"/>
                      </a:cubicBezTo>
                      <a:cubicBezTo>
                        <a:pt x="9" y="10"/>
                        <a:pt x="9" y="11"/>
                        <a:pt x="9" y="11"/>
                      </a:cubicBezTo>
                      <a:cubicBezTo>
                        <a:pt x="9" y="12"/>
                        <a:pt x="10" y="12"/>
                        <a:pt x="10" y="13"/>
                      </a:cubicBezTo>
                      <a:cubicBezTo>
                        <a:pt x="11" y="13"/>
                        <a:pt x="11" y="13"/>
                        <a:pt x="12" y="14"/>
                      </a:cubicBezTo>
                      <a:cubicBezTo>
                        <a:pt x="13" y="14"/>
                        <a:pt x="14" y="15"/>
                        <a:pt x="15" y="15"/>
                      </a:cubicBezTo>
                      <a:cubicBezTo>
                        <a:pt x="16" y="16"/>
                        <a:pt x="17" y="16"/>
                        <a:pt x="19" y="17"/>
                      </a:cubicBezTo>
                      <a:cubicBezTo>
                        <a:pt x="20" y="17"/>
                        <a:pt x="21" y="18"/>
                        <a:pt x="21" y="19"/>
                      </a:cubicBezTo>
                      <a:cubicBezTo>
                        <a:pt x="22" y="20"/>
                        <a:pt x="23" y="21"/>
                        <a:pt x="23" y="22"/>
                      </a:cubicBezTo>
                      <a:cubicBezTo>
                        <a:pt x="23" y="23"/>
                        <a:pt x="24" y="24"/>
                        <a:pt x="24" y="25"/>
                      </a:cubicBezTo>
                      <a:cubicBezTo>
                        <a:pt x="24" y="27"/>
                        <a:pt x="23" y="29"/>
                        <a:pt x="23" y="30"/>
                      </a:cubicBezTo>
                      <a:cubicBezTo>
                        <a:pt x="22" y="31"/>
                        <a:pt x="21" y="32"/>
                        <a:pt x="20" y="33"/>
                      </a:cubicBezTo>
                      <a:cubicBezTo>
                        <a:pt x="18" y="34"/>
                        <a:pt x="17" y="35"/>
                        <a:pt x="15" y="35"/>
                      </a:cubicBezTo>
                      <a:cubicBezTo>
                        <a:pt x="14" y="35"/>
                        <a:pt x="12" y="35"/>
                        <a:pt x="10" y="35"/>
                      </a:cubicBezTo>
                      <a:cubicBezTo>
                        <a:pt x="8" y="35"/>
                        <a:pt x="7" y="35"/>
                        <a:pt x="5" y="35"/>
                      </a:cubicBezTo>
                      <a:cubicBezTo>
                        <a:pt x="3" y="35"/>
                        <a:pt x="2" y="34"/>
                        <a:pt x="1" y="34"/>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4"/>
                <p:cNvSpPr>
                  <a:spLocks noEditPoints="1"/>
                </p:cNvSpPr>
                <p:nvPr/>
              </p:nvSpPr>
              <p:spPr bwMode="auto">
                <a:xfrm>
                  <a:off x="5987040" y="4851808"/>
                  <a:ext cx="79375" cy="85725"/>
                </a:xfrm>
                <a:custGeom>
                  <a:avLst/>
                  <a:gdLst>
                    <a:gd name="T0" fmla="*/ 23 w 23"/>
                    <a:gd name="T1" fmla="*/ 15 h 25"/>
                    <a:gd name="T2" fmla="*/ 7 w 23"/>
                    <a:gd name="T3" fmla="*/ 15 h 25"/>
                    <a:gd name="T4" fmla="*/ 14 w 23"/>
                    <a:gd name="T5" fmla="*/ 20 h 25"/>
                    <a:gd name="T6" fmla="*/ 21 w 23"/>
                    <a:gd name="T7" fmla="*/ 18 h 25"/>
                    <a:gd name="T8" fmla="*/ 21 w 23"/>
                    <a:gd name="T9" fmla="*/ 24 h 25"/>
                    <a:gd name="T10" fmla="*/ 12 w 23"/>
                    <a:gd name="T11" fmla="*/ 25 h 25"/>
                    <a:gd name="T12" fmla="*/ 3 w 23"/>
                    <a:gd name="T13" fmla="*/ 22 h 25"/>
                    <a:gd name="T14" fmla="*/ 0 w 23"/>
                    <a:gd name="T15" fmla="*/ 13 h 25"/>
                    <a:gd name="T16" fmla="*/ 4 w 23"/>
                    <a:gd name="T17" fmla="*/ 4 h 25"/>
                    <a:gd name="T18" fmla="*/ 12 w 23"/>
                    <a:gd name="T19" fmla="*/ 0 h 25"/>
                    <a:gd name="T20" fmla="*/ 20 w 23"/>
                    <a:gd name="T21" fmla="*/ 3 h 25"/>
                    <a:gd name="T22" fmla="*/ 23 w 23"/>
                    <a:gd name="T23" fmla="*/ 12 h 25"/>
                    <a:gd name="T24" fmla="*/ 23 w 23"/>
                    <a:gd name="T25" fmla="*/ 15 h 25"/>
                    <a:gd name="T26" fmla="*/ 16 w 23"/>
                    <a:gd name="T27" fmla="*/ 10 h 25"/>
                    <a:gd name="T28" fmla="*/ 12 w 23"/>
                    <a:gd name="T29" fmla="*/ 5 h 25"/>
                    <a:gd name="T30" fmla="*/ 9 w 23"/>
                    <a:gd name="T31" fmla="*/ 7 h 25"/>
                    <a:gd name="T32" fmla="*/ 7 w 23"/>
                    <a:gd name="T33" fmla="*/ 10 h 25"/>
                    <a:gd name="T34" fmla="*/ 16 w 23"/>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23" y="15"/>
                      </a:moveTo>
                      <a:cubicBezTo>
                        <a:pt x="7" y="15"/>
                        <a:pt x="7" y="15"/>
                        <a:pt x="7" y="15"/>
                      </a:cubicBezTo>
                      <a:cubicBezTo>
                        <a:pt x="8" y="18"/>
                        <a:pt x="10" y="20"/>
                        <a:pt x="14" y="20"/>
                      </a:cubicBezTo>
                      <a:cubicBezTo>
                        <a:pt x="17" y="20"/>
                        <a:pt x="19" y="19"/>
                        <a:pt x="21" y="18"/>
                      </a:cubicBezTo>
                      <a:cubicBezTo>
                        <a:pt x="21" y="24"/>
                        <a:pt x="21" y="24"/>
                        <a:pt x="21" y="24"/>
                      </a:cubicBezTo>
                      <a:cubicBezTo>
                        <a:pt x="19" y="25"/>
                        <a:pt x="16" y="25"/>
                        <a:pt x="12" y="25"/>
                      </a:cubicBezTo>
                      <a:cubicBezTo>
                        <a:pt x="9" y="25"/>
                        <a:pt x="5" y="24"/>
                        <a:pt x="3" y="22"/>
                      </a:cubicBezTo>
                      <a:cubicBezTo>
                        <a:pt x="1" y="20"/>
                        <a:pt x="0" y="17"/>
                        <a:pt x="0" y="13"/>
                      </a:cubicBezTo>
                      <a:cubicBezTo>
                        <a:pt x="0" y="9"/>
                        <a:pt x="1" y="6"/>
                        <a:pt x="4" y="4"/>
                      </a:cubicBezTo>
                      <a:cubicBezTo>
                        <a:pt x="6" y="1"/>
                        <a:pt x="9" y="0"/>
                        <a:pt x="12" y="0"/>
                      </a:cubicBezTo>
                      <a:cubicBezTo>
                        <a:pt x="16" y="0"/>
                        <a:pt x="18" y="1"/>
                        <a:pt x="20" y="3"/>
                      </a:cubicBezTo>
                      <a:cubicBezTo>
                        <a:pt x="22" y="5"/>
                        <a:pt x="23" y="8"/>
                        <a:pt x="23" y="12"/>
                      </a:cubicBezTo>
                      <a:lnTo>
                        <a:pt x="23" y="15"/>
                      </a:lnTo>
                      <a:close/>
                      <a:moveTo>
                        <a:pt x="16" y="10"/>
                      </a:moveTo>
                      <a:cubicBezTo>
                        <a:pt x="16" y="7"/>
                        <a:pt x="15" y="5"/>
                        <a:pt x="12" y="5"/>
                      </a:cubicBezTo>
                      <a:cubicBezTo>
                        <a:pt x="11" y="5"/>
                        <a:pt x="10" y="6"/>
                        <a:pt x="9" y="7"/>
                      </a:cubicBezTo>
                      <a:cubicBezTo>
                        <a:pt x="8" y="8"/>
                        <a:pt x="8" y="9"/>
                        <a:pt x="7" y="10"/>
                      </a:cubicBezTo>
                      <a:lnTo>
                        <a:pt x="16" y="1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5"/>
                <p:cNvSpPr>
                  <a:spLocks noEditPoints="1"/>
                </p:cNvSpPr>
                <p:nvPr/>
              </p:nvSpPr>
              <p:spPr bwMode="auto">
                <a:xfrm>
                  <a:off x="6077528" y="4851808"/>
                  <a:ext cx="74612" cy="85725"/>
                </a:xfrm>
                <a:custGeom>
                  <a:avLst/>
                  <a:gdLst>
                    <a:gd name="T0" fmla="*/ 22 w 22"/>
                    <a:gd name="T1" fmla="*/ 25 h 25"/>
                    <a:gd name="T2" fmla="*/ 15 w 22"/>
                    <a:gd name="T3" fmla="*/ 25 h 25"/>
                    <a:gd name="T4" fmla="*/ 15 w 22"/>
                    <a:gd name="T5" fmla="*/ 21 h 25"/>
                    <a:gd name="T6" fmla="*/ 15 w 22"/>
                    <a:gd name="T7" fmla="*/ 21 h 25"/>
                    <a:gd name="T8" fmla="*/ 7 w 22"/>
                    <a:gd name="T9" fmla="*/ 25 h 25"/>
                    <a:gd name="T10" fmla="*/ 2 w 22"/>
                    <a:gd name="T11" fmla="*/ 23 h 25"/>
                    <a:gd name="T12" fmla="*/ 0 w 22"/>
                    <a:gd name="T13" fmla="*/ 18 h 25"/>
                    <a:gd name="T14" fmla="*/ 8 w 22"/>
                    <a:gd name="T15" fmla="*/ 10 h 25"/>
                    <a:gd name="T16" fmla="*/ 15 w 22"/>
                    <a:gd name="T17" fmla="*/ 9 h 25"/>
                    <a:gd name="T18" fmla="*/ 10 w 22"/>
                    <a:gd name="T19" fmla="*/ 5 h 25"/>
                    <a:gd name="T20" fmla="*/ 2 w 22"/>
                    <a:gd name="T21" fmla="*/ 8 h 25"/>
                    <a:gd name="T22" fmla="*/ 2 w 22"/>
                    <a:gd name="T23" fmla="*/ 2 h 25"/>
                    <a:gd name="T24" fmla="*/ 7 w 22"/>
                    <a:gd name="T25" fmla="*/ 1 h 25"/>
                    <a:gd name="T26" fmla="*/ 11 w 22"/>
                    <a:gd name="T27" fmla="*/ 0 h 25"/>
                    <a:gd name="T28" fmla="*/ 22 w 22"/>
                    <a:gd name="T29" fmla="*/ 10 h 25"/>
                    <a:gd name="T30" fmla="*/ 22 w 22"/>
                    <a:gd name="T31" fmla="*/ 25 h 25"/>
                    <a:gd name="T32" fmla="*/ 15 w 22"/>
                    <a:gd name="T33" fmla="*/ 15 h 25"/>
                    <a:gd name="T34" fmla="*/ 15 w 22"/>
                    <a:gd name="T35" fmla="*/ 13 h 25"/>
                    <a:gd name="T36" fmla="*/ 10 w 22"/>
                    <a:gd name="T37" fmla="*/ 14 h 25"/>
                    <a:gd name="T38" fmla="*/ 7 w 22"/>
                    <a:gd name="T39" fmla="*/ 17 h 25"/>
                    <a:gd name="T40" fmla="*/ 8 w 22"/>
                    <a:gd name="T41" fmla="*/ 19 h 25"/>
                    <a:gd name="T42" fmla="*/ 10 w 22"/>
                    <a:gd name="T43" fmla="*/ 20 h 25"/>
                    <a:gd name="T44" fmla="*/ 13 w 22"/>
                    <a:gd name="T45" fmla="*/ 19 h 25"/>
                    <a:gd name="T46" fmla="*/ 15 w 22"/>
                    <a:gd name="T4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25">
                      <a:moveTo>
                        <a:pt x="22" y="25"/>
                      </a:moveTo>
                      <a:cubicBezTo>
                        <a:pt x="15" y="25"/>
                        <a:pt x="15" y="25"/>
                        <a:pt x="15" y="25"/>
                      </a:cubicBezTo>
                      <a:cubicBezTo>
                        <a:pt x="15" y="21"/>
                        <a:pt x="15" y="21"/>
                        <a:pt x="15" y="21"/>
                      </a:cubicBezTo>
                      <a:cubicBezTo>
                        <a:pt x="15" y="21"/>
                        <a:pt x="15" y="21"/>
                        <a:pt x="15" y="21"/>
                      </a:cubicBezTo>
                      <a:cubicBezTo>
                        <a:pt x="13" y="24"/>
                        <a:pt x="11" y="25"/>
                        <a:pt x="7" y="25"/>
                      </a:cubicBezTo>
                      <a:cubicBezTo>
                        <a:pt x="5" y="25"/>
                        <a:pt x="3" y="25"/>
                        <a:pt x="2" y="23"/>
                      </a:cubicBezTo>
                      <a:cubicBezTo>
                        <a:pt x="1" y="22"/>
                        <a:pt x="0" y="20"/>
                        <a:pt x="0" y="18"/>
                      </a:cubicBezTo>
                      <a:cubicBezTo>
                        <a:pt x="0" y="13"/>
                        <a:pt x="3" y="11"/>
                        <a:pt x="8" y="10"/>
                      </a:cubicBezTo>
                      <a:cubicBezTo>
                        <a:pt x="15" y="9"/>
                        <a:pt x="15" y="9"/>
                        <a:pt x="15" y="9"/>
                      </a:cubicBezTo>
                      <a:cubicBezTo>
                        <a:pt x="15" y="6"/>
                        <a:pt x="13" y="5"/>
                        <a:pt x="10" y="5"/>
                      </a:cubicBezTo>
                      <a:cubicBezTo>
                        <a:pt x="8" y="5"/>
                        <a:pt x="5" y="6"/>
                        <a:pt x="2" y="8"/>
                      </a:cubicBezTo>
                      <a:cubicBezTo>
                        <a:pt x="2" y="2"/>
                        <a:pt x="2" y="2"/>
                        <a:pt x="2" y="2"/>
                      </a:cubicBezTo>
                      <a:cubicBezTo>
                        <a:pt x="3" y="2"/>
                        <a:pt x="5" y="1"/>
                        <a:pt x="7" y="1"/>
                      </a:cubicBezTo>
                      <a:cubicBezTo>
                        <a:pt x="8" y="0"/>
                        <a:pt x="10" y="0"/>
                        <a:pt x="11" y="0"/>
                      </a:cubicBezTo>
                      <a:cubicBezTo>
                        <a:pt x="18" y="0"/>
                        <a:pt x="22" y="4"/>
                        <a:pt x="22" y="10"/>
                      </a:cubicBezTo>
                      <a:lnTo>
                        <a:pt x="22" y="25"/>
                      </a:lnTo>
                      <a:close/>
                      <a:moveTo>
                        <a:pt x="15" y="15"/>
                      </a:moveTo>
                      <a:cubicBezTo>
                        <a:pt x="15" y="13"/>
                        <a:pt x="15" y="13"/>
                        <a:pt x="15" y="13"/>
                      </a:cubicBezTo>
                      <a:cubicBezTo>
                        <a:pt x="10" y="14"/>
                        <a:pt x="10" y="14"/>
                        <a:pt x="10" y="14"/>
                      </a:cubicBezTo>
                      <a:cubicBezTo>
                        <a:pt x="8" y="14"/>
                        <a:pt x="7" y="15"/>
                        <a:pt x="7" y="17"/>
                      </a:cubicBezTo>
                      <a:cubicBezTo>
                        <a:pt x="7" y="18"/>
                        <a:pt x="7" y="19"/>
                        <a:pt x="8" y="19"/>
                      </a:cubicBezTo>
                      <a:cubicBezTo>
                        <a:pt x="8" y="20"/>
                        <a:pt x="9" y="20"/>
                        <a:pt x="10" y="20"/>
                      </a:cubicBezTo>
                      <a:cubicBezTo>
                        <a:pt x="11" y="20"/>
                        <a:pt x="13" y="20"/>
                        <a:pt x="13" y="19"/>
                      </a:cubicBezTo>
                      <a:cubicBezTo>
                        <a:pt x="14" y="18"/>
                        <a:pt x="15" y="16"/>
                        <a:pt x="15" y="1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6"/>
                <p:cNvSpPr>
                  <a:spLocks/>
                </p:cNvSpPr>
                <p:nvPr/>
              </p:nvSpPr>
              <p:spPr bwMode="auto">
                <a:xfrm>
                  <a:off x="6172778" y="4851808"/>
                  <a:ext cx="52387" cy="85725"/>
                </a:xfrm>
                <a:custGeom>
                  <a:avLst/>
                  <a:gdLst>
                    <a:gd name="T0" fmla="*/ 15 w 15"/>
                    <a:gd name="T1" fmla="*/ 7 h 25"/>
                    <a:gd name="T2" fmla="*/ 12 w 15"/>
                    <a:gd name="T3" fmla="*/ 7 h 25"/>
                    <a:gd name="T4" fmla="*/ 9 w 15"/>
                    <a:gd name="T5" fmla="*/ 8 h 25"/>
                    <a:gd name="T6" fmla="*/ 7 w 15"/>
                    <a:gd name="T7" fmla="*/ 13 h 25"/>
                    <a:gd name="T8" fmla="*/ 7 w 15"/>
                    <a:gd name="T9" fmla="*/ 25 h 25"/>
                    <a:gd name="T10" fmla="*/ 0 w 15"/>
                    <a:gd name="T11" fmla="*/ 25 h 25"/>
                    <a:gd name="T12" fmla="*/ 0 w 15"/>
                    <a:gd name="T13" fmla="*/ 1 h 25"/>
                    <a:gd name="T14" fmla="*/ 7 w 15"/>
                    <a:gd name="T15" fmla="*/ 1 h 25"/>
                    <a:gd name="T16" fmla="*/ 7 w 15"/>
                    <a:gd name="T17" fmla="*/ 5 h 25"/>
                    <a:gd name="T18" fmla="*/ 7 w 15"/>
                    <a:gd name="T19" fmla="*/ 5 h 25"/>
                    <a:gd name="T20" fmla="*/ 14 w 15"/>
                    <a:gd name="T21" fmla="*/ 0 h 25"/>
                    <a:gd name="T22" fmla="*/ 15 w 15"/>
                    <a:gd name="T23" fmla="*/ 1 h 25"/>
                    <a:gd name="T24" fmla="*/ 15 w 15"/>
                    <a:gd name="T25"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25">
                      <a:moveTo>
                        <a:pt x="15" y="7"/>
                      </a:moveTo>
                      <a:cubicBezTo>
                        <a:pt x="15" y="7"/>
                        <a:pt x="14" y="7"/>
                        <a:pt x="12" y="7"/>
                      </a:cubicBezTo>
                      <a:cubicBezTo>
                        <a:pt x="11" y="7"/>
                        <a:pt x="9" y="7"/>
                        <a:pt x="9" y="8"/>
                      </a:cubicBezTo>
                      <a:cubicBezTo>
                        <a:pt x="8" y="10"/>
                        <a:pt x="7" y="11"/>
                        <a:pt x="7" y="13"/>
                      </a:cubicBezTo>
                      <a:cubicBezTo>
                        <a:pt x="7" y="25"/>
                        <a:pt x="7" y="25"/>
                        <a:pt x="7" y="25"/>
                      </a:cubicBezTo>
                      <a:cubicBezTo>
                        <a:pt x="0" y="25"/>
                        <a:pt x="0" y="25"/>
                        <a:pt x="0" y="25"/>
                      </a:cubicBezTo>
                      <a:cubicBezTo>
                        <a:pt x="0" y="1"/>
                        <a:pt x="0" y="1"/>
                        <a:pt x="0" y="1"/>
                      </a:cubicBezTo>
                      <a:cubicBezTo>
                        <a:pt x="7" y="1"/>
                        <a:pt x="7" y="1"/>
                        <a:pt x="7" y="1"/>
                      </a:cubicBezTo>
                      <a:cubicBezTo>
                        <a:pt x="7" y="5"/>
                        <a:pt x="7" y="5"/>
                        <a:pt x="7" y="5"/>
                      </a:cubicBezTo>
                      <a:cubicBezTo>
                        <a:pt x="7" y="5"/>
                        <a:pt x="7" y="5"/>
                        <a:pt x="7" y="5"/>
                      </a:cubicBezTo>
                      <a:cubicBezTo>
                        <a:pt x="8" y="2"/>
                        <a:pt x="11" y="0"/>
                        <a:pt x="14" y="0"/>
                      </a:cubicBezTo>
                      <a:cubicBezTo>
                        <a:pt x="14" y="0"/>
                        <a:pt x="15" y="0"/>
                        <a:pt x="15" y="1"/>
                      </a:cubicBezTo>
                      <a:lnTo>
                        <a:pt x="15" y="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7"/>
                <p:cNvSpPr>
                  <a:spLocks/>
                </p:cNvSpPr>
                <p:nvPr/>
              </p:nvSpPr>
              <p:spPr bwMode="auto">
                <a:xfrm>
                  <a:off x="6231515" y="4851808"/>
                  <a:ext cx="68262" cy="85725"/>
                </a:xfrm>
                <a:custGeom>
                  <a:avLst/>
                  <a:gdLst>
                    <a:gd name="T0" fmla="*/ 20 w 20"/>
                    <a:gd name="T1" fmla="*/ 24 h 25"/>
                    <a:gd name="T2" fmla="*/ 13 w 20"/>
                    <a:gd name="T3" fmla="*/ 25 h 25"/>
                    <a:gd name="T4" fmla="*/ 4 w 20"/>
                    <a:gd name="T5" fmla="*/ 22 h 25"/>
                    <a:gd name="T6" fmla="*/ 0 w 20"/>
                    <a:gd name="T7" fmla="*/ 13 h 25"/>
                    <a:gd name="T8" fmla="*/ 4 w 20"/>
                    <a:gd name="T9" fmla="*/ 4 h 25"/>
                    <a:gd name="T10" fmla="*/ 14 w 20"/>
                    <a:gd name="T11" fmla="*/ 0 h 25"/>
                    <a:gd name="T12" fmla="*/ 20 w 20"/>
                    <a:gd name="T13" fmla="*/ 1 h 25"/>
                    <a:gd name="T14" fmla="*/ 20 w 20"/>
                    <a:gd name="T15" fmla="*/ 8 h 25"/>
                    <a:gd name="T16" fmla="*/ 15 w 20"/>
                    <a:gd name="T17" fmla="*/ 6 h 25"/>
                    <a:gd name="T18" fmla="*/ 10 w 20"/>
                    <a:gd name="T19" fmla="*/ 8 h 25"/>
                    <a:gd name="T20" fmla="*/ 8 w 20"/>
                    <a:gd name="T21" fmla="*/ 13 h 25"/>
                    <a:gd name="T22" fmla="*/ 10 w 20"/>
                    <a:gd name="T23" fmla="*/ 18 h 25"/>
                    <a:gd name="T24" fmla="*/ 15 w 20"/>
                    <a:gd name="T25" fmla="*/ 20 h 25"/>
                    <a:gd name="T26" fmla="*/ 20 w 20"/>
                    <a:gd name="T27" fmla="*/ 18 h 25"/>
                    <a:gd name="T28" fmla="*/ 20 w 20"/>
                    <a:gd name="T29"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5">
                      <a:moveTo>
                        <a:pt x="20" y="24"/>
                      </a:moveTo>
                      <a:cubicBezTo>
                        <a:pt x="18" y="25"/>
                        <a:pt x="16" y="25"/>
                        <a:pt x="13" y="25"/>
                      </a:cubicBezTo>
                      <a:cubicBezTo>
                        <a:pt x="9" y="25"/>
                        <a:pt x="6" y="24"/>
                        <a:pt x="4" y="22"/>
                      </a:cubicBezTo>
                      <a:cubicBezTo>
                        <a:pt x="1" y="20"/>
                        <a:pt x="0" y="17"/>
                        <a:pt x="0" y="13"/>
                      </a:cubicBezTo>
                      <a:cubicBezTo>
                        <a:pt x="0" y="9"/>
                        <a:pt x="2" y="6"/>
                        <a:pt x="4" y="4"/>
                      </a:cubicBezTo>
                      <a:cubicBezTo>
                        <a:pt x="6" y="1"/>
                        <a:pt x="10" y="0"/>
                        <a:pt x="14" y="0"/>
                      </a:cubicBezTo>
                      <a:cubicBezTo>
                        <a:pt x="17" y="0"/>
                        <a:pt x="19" y="0"/>
                        <a:pt x="20" y="1"/>
                      </a:cubicBezTo>
                      <a:cubicBezTo>
                        <a:pt x="20" y="8"/>
                        <a:pt x="20" y="8"/>
                        <a:pt x="20" y="8"/>
                      </a:cubicBezTo>
                      <a:cubicBezTo>
                        <a:pt x="18" y="6"/>
                        <a:pt x="17" y="6"/>
                        <a:pt x="15" y="6"/>
                      </a:cubicBezTo>
                      <a:cubicBezTo>
                        <a:pt x="13" y="6"/>
                        <a:pt x="11" y="6"/>
                        <a:pt x="10" y="8"/>
                      </a:cubicBezTo>
                      <a:cubicBezTo>
                        <a:pt x="9" y="9"/>
                        <a:pt x="8" y="11"/>
                        <a:pt x="8" y="13"/>
                      </a:cubicBezTo>
                      <a:cubicBezTo>
                        <a:pt x="8" y="15"/>
                        <a:pt x="8" y="17"/>
                        <a:pt x="10" y="18"/>
                      </a:cubicBezTo>
                      <a:cubicBezTo>
                        <a:pt x="11" y="19"/>
                        <a:pt x="13" y="20"/>
                        <a:pt x="15" y="20"/>
                      </a:cubicBezTo>
                      <a:cubicBezTo>
                        <a:pt x="16" y="20"/>
                        <a:pt x="18" y="19"/>
                        <a:pt x="20" y="18"/>
                      </a:cubicBezTo>
                      <a:lnTo>
                        <a:pt x="20" y="2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8"/>
                <p:cNvSpPr>
                  <a:spLocks/>
                </p:cNvSpPr>
                <p:nvPr/>
              </p:nvSpPr>
              <p:spPr bwMode="auto">
                <a:xfrm>
                  <a:off x="6317240" y="4813708"/>
                  <a:ext cx="79375" cy="123825"/>
                </a:xfrm>
                <a:custGeom>
                  <a:avLst/>
                  <a:gdLst>
                    <a:gd name="T0" fmla="*/ 23 w 23"/>
                    <a:gd name="T1" fmla="*/ 36 h 36"/>
                    <a:gd name="T2" fmla="*/ 16 w 23"/>
                    <a:gd name="T3" fmla="*/ 36 h 36"/>
                    <a:gd name="T4" fmla="*/ 16 w 23"/>
                    <a:gd name="T5" fmla="*/ 22 h 36"/>
                    <a:gd name="T6" fmla="*/ 12 w 23"/>
                    <a:gd name="T7" fmla="*/ 17 h 36"/>
                    <a:gd name="T8" fmla="*/ 9 w 23"/>
                    <a:gd name="T9" fmla="*/ 18 h 36"/>
                    <a:gd name="T10" fmla="*/ 7 w 23"/>
                    <a:gd name="T11" fmla="*/ 22 h 36"/>
                    <a:gd name="T12" fmla="*/ 7 w 23"/>
                    <a:gd name="T13" fmla="*/ 36 h 36"/>
                    <a:gd name="T14" fmla="*/ 0 w 23"/>
                    <a:gd name="T15" fmla="*/ 36 h 36"/>
                    <a:gd name="T16" fmla="*/ 0 w 23"/>
                    <a:gd name="T17" fmla="*/ 0 h 36"/>
                    <a:gd name="T18" fmla="*/ 7 w 23"/>
                    <a:gd name="T19" fmla="*/ 0 h 36"/>
                    <a:gd name="T20" fmla="*/ 7 w 23"/>
                    <a:gd name="T21" fmla="*/ 15 h 36"/>
                    <a:gd name="T22" fmla="*/ 7 w 23"/>
                    <a:gd name="T23" fmla="*/ 15 h 36"/>
                    <a:gd name="T24" fmla="*/ 15 w 23"/>
                    <a:gd name="T25" fmla="*/ 11 h 36"/>
                    <a:gd name="T26" fmla="*/ 23 w 23"/>
                    <a:gd name="T27" fmla="*/ 21 h 36"/>
                    <a:gd name="T28" fmla="*/ 23 w 2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6">
                      <a:moveTo>
                        <a:pt x="23" y="36"/>
                      </a:moveTo>
                      <a:cubicBezTo>
                        <a:pt x="16" y="36"/>
                        <a:pt x="16" y="36"/>
                        <a:pt x="16" y="36"/>
                      </a:cubicBezTo>
                      <a:cubicBezTo>
                        <a:pt x="16" y="22"/>
                        <a:pt x="16" y="22"/>
                        <a:pt x="16" y="22"/>
                      </a:cubicBezTo>
                      <a:cubicBezTo>
                        <a:pt x="16" y="19"/>
                        <a:pt x="14" y="17"/>
                        <a:pt x="12" y="17"/>
                      </a:cubicBezTo>
                      <a:cubicBezTo>
                        <a:pt x="11" y="17"/>
                        <a:pt x="9" y="17"/>
                        <a:pt x="9" y="18"/>
                      </a:cubicBezTo>
                      <a:cubicBezTo>
                        <a:pt x="8" y="19"/>
                        <a:pt x="7" y="21"/>
                        <a:pt x="7" y="22"/>
                      </a:cubicBezTo>
                      <a:cubicBezTo>
                        <a:pt x="7" y="36"/>
                        <a:pt x="7" y="36"/>
                        <a:pt x="7" y="36"/>
                      </a:cubicBezTo>
                      <a:cubicBezTo>
                        <a:pt x="0" y="36"/>
                        <a:pt x="0" y="36"/>
                        <a:pt x="0" y="36"/>
                      </a:cubicBezTo>
                      <a:cubicBezTo>
                        <a:pt x="0" y="0"/>
                        <a:pt x="0" y="0"/>
                        <a:pt x="0" y="0"/>
                      </a:cubicBezTo>
                      <a:cubicBezTo>
                        <a:pt x="7" y="0"/>
                        <a:pt x="7" y="0"/>
                        <a:pt x="7" y="0"/>
                      </a:cubicBezTo>
                      <a:cubicBezTo>
                        <a:pt x="7" y="15"/>
                        <a:pt x="7" y="15"/>
                        <a:pt x="7" y="15"/>
                      </a:cubicBezTo>
                      <a:cubicBezTo>
                        <a:pt x="7" y="15"/>
                        <a:pt x="7" y="15"/>
                        <a:pt x="7" y="15"/>
                      </a:cubicBezTo>
                      <a:cubicBezTo>
                        <a:pt x="9" y="12"/>
                        <a:pt x="12" y="11"/>
                        <a:pt x="15" y="11"/>
                      </a:cubicBezTo>
                      <a:cubicBezTo>
                        <a:pt x="20" y="11"/>
                        <a:pt x="23" y="14"/>
                        <a:pt x="23" y="21"/>
                      </a:cubicBezTo>
                      <a:lnTo>
                        <a:pt x="23" y="3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9"/>
                <p:cNvSpPr>
                  <a:spLocks/>
                </p:cNvSpPr>
                <p:nvPr/>
              </p:nvSpPr>
              <p:spPr bwMode="auto">
                <a:xfrm>
                  <a:off x="6414078" y="4913720"/>
                  <a:ext cx="30162" cy="23813"/>
                </a:xfrm>
                <a:custGeom>
                  <a:avLst/>
                  <a:gdLst>
                    <a:gd name="T0" fmla="*/ 4 w 9"/>
                    <a:gd name="T1" fmla="*/ 7 h 7"/>
                    <a:gd name="T2" fmla="*/ 1 w 9"/>
                    <a:gd name="T3" fmla="*/ 6 h 7"/>
                    <a:gd name="T4" fmla="*/ 0 w 9"/>
                    <a:gd name="T5" fmla="*/ 3 h 7"/>
                    <a:gd name="T6" fmla="*/ 1 w 9"/>
                    <a:gd name="T7" fmla="*/ 1 h 7"/>
                    <a:gd name="T8" fmla="*/ 4 w 9"/>
                    <a:gd name="T9" fmla="*/ 0 h 7"/>
                    <a:gd name="T10" fmla="*/ 8 w 9"/>
                    <a:gd name="T11" fmla="*/ 1 h 7"/>
                    <a:gd name="T12" fmla="*/ 9 w 9"/>
                    <a:gd name="T13" fmla="*/ 3 h 7"/>
                    <a:gd name="T14" fmla="*/ 8 w 9"/>
                    <a:gd name="T15" fmla="*/ 6 h 7"/>
                    <a:gd name="T16" fmla="*/ 4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4" y="7"/>
                      </a:moveTo>
                      <a:cubicBezTo>
                        <a:pt x="3" y="7"/>
                        <a:pt x="2" y="7"/>
                        <a:pt x="1" y="6"/>
                      </a:cubicBezTo>
                      <a:cubicBezTo>
                        <a:pt x="0" y="6"/>
                        <a:pt x="0" y="5"/>
                        <a:pt x="0" y="3"/>
                      </a:cubicBezTo>
                      <a:cubicBezTo>
                        <a:pt x="0" y="2"/>
                        <a:pt x="0" y="1"/>
                        <a:pt x="1" y="1"/>
                      </a:cubicBezTo>
                      <a:cubicBezTo>
                        <a:pt x="2" y="0"/>
                        <a:pt x="3" y="0"/>
                        <a:pt x="4" y="0"/>
                      </a:cubicBezTo>
                      <a:cubicBezTo>
                        <a:pt x="6" y="0"/>
                        <a:pt x="7" y="0"/>
                        <a:pt x="8" y="1"/>
                      </a:cubicBezTo>
                      <a:cubicBezTo>
                        <a:pt x="8" y="1"/>
                        <a:pt x="9" y="2"/>
                        <a:pt x="9" y="3"/>
                      </a:cubicBezTo>
                      <a:cubicBezTo>
                        <a:pt x="9" y="5"/>
                        <a:pt x="8" y="6"/>
                        <a:pt x="8" y="6"/>
                      </a:cubicBezTo>
                      <a:cubicBezTo>
                        <a:pt x="7" y="7"/>
                        <a:pt x="6" y="7"/>
                        <a:pt x="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0"/>
                <p:cNvSpPr>
                  <a:spLocks/>
                </p:cNvSpPr>
                <p:nvPr/>
              </p:nvSpPr>
              <p:spPr bwMode="auto">
                <a:xfrm>
                  <a:off x="6458528" y="4913720"/>
                  <a:ext cx="30162" cy="23813"/>
                </a:xfrm>
                <a:custGeom>
                  <a:avLst/>
                  <a:gdLst>
                    <a:gd name="T0" fmla="*/ 4 w 9"/>
                    <a:gd name="T1" fmla="*/ 7 h 7"/>
                    <a:gd name="T2" fmla="*/ 1 w 9"/>
                    <a:gd name="T3" fmla="*/ 6 h 7"/>
                    <a:gd name="T4" fmla="*/ 0 w 9"/>
                    <a:gd name="T5" fmla="*/ 3 h 7"/>
                    <a:gd name="T6" fmla="*/ 1 w 9"/>
                    <a:gd name="T7" fmla="*/ 1 h 7"/>
                    <a:gd name="T8" fmla="*/ 5 w 9"/>
                    <a:gd name="T9" fmla="*/ 0 h 7"/>
                    <a:gd name="T10" fmla="*/ 8 w 9"/>
                    <a:gd name="T11" fmla="*/ 1 h 7"/>
                    <a:gd name="T12" fmla="*/ 9 w 9"/>
                    <a:gd name="T13" fmla="*/ 3 h 7"/>
                    <a:gd name="T14" fmla="*/ 8 w 9"/>
                    <a:gd name="T15" fmla="*/ 6 h 7"/>
                    <a:gd name="T16" fmla="*/ 4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4" y="7"/>
                      </a:moveTo>
                      <a:cubicBezTo>
                        <a:pt x="3" y="7"/>
                        <a:pt x="2" y="7"/>
                        <a:pt x="1" y="6"/>
                      </a:cubicBezTo>
                      <a:cubicBezTo>
                        <a:pt x="1" y="6"/>
                        <a:pt x="0" y="5"/>
                        <a:pt x="0" y="3"/>
                      </a:cubicBezTo>
                      <a:cubicBezTo>
                        <a:pt x="0" y="2"/>
                        <a:pt x="1" y="1"/>
                        <a:pt x="1" y="1"/>
                      </a:cubicBezTo>
                      <a:cubicBezTo>
                        <a:pt x="2" y="0"/>
                        <a:pt x="3" y="0"/>
                        <a:pt x="5" y="0"/>
                      </a:cubicBezTo>
                      <a:cubicBezTo>
                        <a:pt x="6" y="0"/>
                        <a:pt x="7" y="0"/>
                        <a:pt x="8" y="1"/>
                      </a:cubicBezTo>
                      <a:cubicBezTo>
                        <a:pt x="9" y="1"/>
                        <a:pt x="9" y="2"/>
                        <a:pt x="9" y="3"/>
                      </a:cubicBezTo>
                      <a:cubicBezTo>
                        <a:pt x="9" y="5"/>
                        <a:pt x="9" y="6"/>
                        <a:pt x="8" y="6"/>
                      </a:cubicBezTo>
                      <a:cubicBezTo>
                        <a:pt x="7" y="7"/>
                        <a:pt x="6" y="7"/>
                        <a:pt x="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1"/>
                <p:cNvSpPr>
                  <a:spLocks/>
                </p:cNvSpPr>
                <p:nvPr/>
              </p:nvSpPr>
              <p:spPr bwMode="auto">
                <a:xfrm>
                  <a:off x="6502978" y="4913720"/>
                  <a:ext cx="30162" cy="23813"/>
                </a:xfrm>
                <a:custGeom>
                  <a:avLst/>
                  <a:gdLst>
                    <a:gd name="T0" fmla="*/ 5 w 9"/>
                    <a:gd name="T1" fmla="*/ 7 h 7"/>
                    <a:gd name="T2" fmla="*/ 1 w 9"/>
                    <a:gd name="T3" fmla="*/ 6 h 7"/>
                    <a:gd name="T4" fmla="*/ 0 w 9"/>
                    <a:gd name="T5" fmla="*/ 3 h 7"/>
                    <a:gd name="T6" fmla="*/ 2 w 9"/>
                    <a:gd name="T7" fmla="*/ 1 h 7"/>
                    <a:gd name="T8" fmla="*/ 5 w 9"/>
                    <a:gd name="T9" fmla="*/ 0 h 7"/>
                    <a:gd name="T10" fmla="*/ 8 w 9"/>
                    <a:gd name="T11" fmla="*/ 1 h 7"/>
                    <a:gd name="T12" fmla="*/ 9 w 9"/>
                    <a:gd name="T13" fmla="*/ 3 h 7"/>
                    <a:gd name="T14" fmla="*/ 8 w 9"/>
                    <a:gd name="T15" fmla="*/ 6 h 7"/>
                    <a:gd name="T16" fmla="*/ 5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5" y="7"/>
                      </a:moveTo>
                      <a:cubicBezTo>
                        <a:pt x="3" y="7"/>
                        <a:pt x="2" y="7"/>
                        <a:pt x="1" y="6"/>
                      </a:cubicBezTo>
                      <a:cubicBezTo>
                        <a:pt x="1" y="6"/>
                        <a:pt x="0" y="5"/>
                        <a:pt x="0" y="3"/>
                      </a:cubicBezTo>
                      <a:cubicBezTo>
                        <a:pt x="0" y="2"/>
                        <a:pt x="1" y="1"/>
                        <a:pt x="2" y="1"/>
                      </a:cubicBezTo>
                      <a:cubicBezTo>
                        <a:pt x="2" y="0"/>
                        <a:pt x="3" y="0"/>
                        <a:pt x="5" y="0"/>
                      </a:cubicBezTo>
                      <a:cubicBezTo>
                        <a:pt x="6" y="0"/>
                        <a:pt x="7" y="0"/>
                        <a:pt x="8" y="1"/>
                      </a:cubicBezTo>
                      <a:cubicBezTo>
                        <a:pt x="9" y="1"/>
                        <a:pt x="9" y="2"/>
                        <a:pt x="9" y="3"/>
                      </a:cubicBezTo>
                      <a:cubicBezTo>
                        <a:pt x="9" y="5"/>
                        <a:pt x="9" y="6"/>
                        <a:pt x="8" y="6"/>
                      </a:cubicBezTo>
                      <a:cubicBezTo>
                        <a:pt x="7" y="7"/>
                        <a:pt x="6" y="7"/>
                        <a:pt x="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8" name="Freeform 7"/>
              <p:cNvSpPr>
                <a:spLocks/>
              </p:cNvSpPr>
              <p:nvPr/>
            </p:nvSpPr>
            <p:spPr bwMode="auto">
              <a:xfrm>
                <a:off x="7835574" y="5310463"/>
                <a:ext cx="769937" cy="17780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89" y="0"/>
                      <a:pt x="37"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8"/>
              <p:cNvSpPr>
                <a:spLocks/>
              </p:cNvSpPr>
              <p:nvPr/>
            </p:nvSpPr>
            <p:spPr bwMode="auto">
              <a:xfrm>
                <a:off x="8189586" y="5142188"/>
                <a:ext cx="1185862" cy="346075"/>
              </a:xfrm>
              <a:custGeom>
                <a:avLst/>
                <a:gdLst>
                  <a:gd name="T0" fmla="*/ 0 w 345"/>
                  <a:gd name="T1" fmla="*/ 101 h 101"/>
                  <a:gd name="T2" fmla="*/ 345 w 345"/>
                  <a:gd name="T3" fmla="*/ 101 h 101"/>
                  <a:gd name="T4" fmla="*/ 345 w 345"/>
                  <a:gd name="T5" fmla="*/ 81 h 101"/>
                  <a:gd name="T6" fmla="*/ 0 w 345"/>
                  <a:gd name="T7" fmla="*/ 101 h 101"/>
                </a:gdLst>
                <a:ahLst/>
                <a:cxnLst>
                  <a:cxn ang="0">
                    <a:pos x="T0" y="T1"/>
                  </a:cxn>
                  <a:cxn ang="0">
                    <a:pos x="T2" y="T3"/>
                  </a:cxn>
                  <a:cxn ang="0">
                    <a:pos x="T4" y="T5"/>
                  </a:cxn>
                  <a:cxn ang="0">
                    <a:pos x="T6" y="T7"/>
                  </a:cxn>
                </a:cxnLst>
                <a:rect l="0" t="0" r="r" b="b"/>
                <a:pathLst>
                  <a:path w="345" h="101">
                    <a:moveTo>
                      <a:pt x="0" y="101"/>
                    </a:moveTo>
                    <a:cubicBezTo>
                      <a:pt x="345" y="101"/>
                      <a:pt x="345" y="101"/>
                      <a:pt x="345" y="101"/>
                    </a:cubicBezTo>
                    <a:cubicBezTo>
                      <a:pt x="345" y="81"/>
                      <a:pt x="345" y="81"/>
                      <a:pt x="345" y="81"/>
                    </a:cubicBezTo>
                    <a:cubicBezTo>
                      <a:pt x="243" y="0"/>
                      <a:pt x="95" y="7"/>
                      <a:pt x="0" y="10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9"/>
              <p:cNvSpPr>
                <a:spLocks/>
              </p:cNvSpPr>
              <p:nvPr/>
            </p:nvSpPr>
            <p:spPr bwMode="auto">
              <a:xfrm>
                <a:off x="8643611" y="5337451"/>
                <a:ext cx="649287" cy="150813"/>
              </a:xfrm>
              <a:custGeom>
                <a:avLst/>
                <a:gdLst>
                  <a:gd name="T0" fmla="*/ 116 w 189"/>
                  <a:gd name="T1" fmla="*/ 7 h 44"/>
                  <a:gd name="T2" fmla="*/ 0 w 189"/>
                  <a:gd name="T3" fmla="*/ 44 h 44"/>
                  <a:gd name="T4" fmla="*/ 66 w 189"/>
                  <a:gd name="T5" fmla="*/ 44 h 44"/>
                  <a:gd name="T6" fmla="*/ 189 w 189"/>
                  <a:gd name="T7" fmla="*/ 44 h 44"/>
                  <a:gd name="T8" fmla="*/ 116 w 189"/>
                  <a:gd name="T9" fmla="*/ 7 h 44"/>
                </a:gdLst>
                <a:ahLst/>
                <a:cxnLst>
                  <a:cxn ang="0">
                    <a:pos x="T0" y="T1"/>
                  </a:cxn>
                  <a:cxn ang="0">
                    <a:pos x="T2" y="T3"/>
                  </a:cxn>
                  <a:cxn ang="0">
                    <a:pos x="T4" y="T5"/>
                  </a:cxn>
                  <a:cxn ang="0">
                    <a:pos x="T6" y="T7"/>
                  </a:cxn>
                  <a:cxn ang="0">
                    <a:pos x="T8" y="T9"/>
                  </a:cxn>
                </a:cxnLst>
                <a:rect l="0" t="0" r="r" b="b"/>
                <a:pathLst>
                  <a:path w="189" h="44">
                    <a:moveTo>
                      <a:pt x="116" y="7"/>
                    </a:moveTo>
                    <a:cubicBezTo>
                      <a:pt x="75" y="0"/>
                      <a:pt x="31" y="12"/>
                      <a:pt x="0" y="44"/>
                    </a:cubicBezTo>
                    <a:cubicBezTo>
                      <a:pt x="66" y="44"/>
                      <a:pt x="66" y="44"/>
                      <a:pt x="66" y="44"/>
                    </a:cubicBezTo>
                    <a:cubicBezTo>
                      <a:pt x="189" y="44"/>
                      <a:pt x="189" y="44"/>
                      <a:pt x="189" y="44"/>
                    </a:cubicBezTo>
                    <a:cubicBezTo>
                      <a:pt x="168" y="24"/>
                      <a:pt x="143"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997227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 functions</a:t>
            </a:r>
          </a:p>
        </p:txBody>
      </p:sp>
      <p:pic>
        <p:nvPicPr>
          <p:cNvPr id="3" name="Picture 2"/>
          <p:cNvPicPr>
            <a:picLocks noChangeAspect="1"/>
          </p:cNvPicPr>
          <p:nvPr/>
        </p:nvPicPr>
        <p:blipFill rotWithShape="1">
          <a:blip r:embed="rId2"/>
          <a:srcRect l="62024" b="50768"/>
          <a:stretch/>
        </p:blipFill>
        <p:spPr>
          <a:xfrm>
            <a:off x="269241" y="1565033"/>
            <a:ext cx="5745353" cy="3462087"/>
          </a:xfrm>
          <a:prstGeom prst="rect">
            <a:avLst/>
          </a:prstGeom>
        </p:spPr>
      </p:pic>
      <p:sp>
        <p:nvSpPr>
          <p:cNvPr id="5" name="Content Placeholder 2"/>
          <p:cNvSpPr txBox="1">
            <a:spLocks/>
          </p:cNvSpPr>
          <p:nvPr/>
        </p:nvSpPr>
        <p:spPr>
          <a:xfrm>
            <a:off x="6268453" y="1591673"/>
            <a:ext cx="5012355" cy="4370490"/>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accent1"/>
                </a:solidFill>
              </a:rPr>
              <a:t>Turn score based on document data</a:t>
            </a:r>
          </a:p>
          <a:p>
            <a:pPr marL="336145" lvl="1" indent="0">
              <a:buNone/>
            </a:pPr>
            <a:r>
              <a:rPr lang="en-US" sz="2000" dirty="0">
                <a:solidFill>
                  <a:srgbClr val="494949"/>
                </a:solidFill>
                <a:latin typeface="Segoe UI Light"/>
              </a:rPr>
              <a:t>Boost documents matching certain criteria</a:t>
            </a:r>
          </a:p>
          <a:p>
            <a:pPr marL="336145" lvl="1" indent="0">
              <a:buNone/>
            </a:pPr>
            <a:r>
              <a:rPr lang="en-US" sz="2000" dirty="0">
                <a:solidFill>
                  <a:srgbClr val="494949"/>
                </a:solidFill>
                <a:latin typeface="Segoe UI Light"/>
              </a:rPr>
              <a:t>Different interpolation curves</a:t>
            </a:r>
          </a:p>
          <a:p>
            <a:pPr marL="0" lvl="1" indent="0">
              <a:buNone/>
            </a:pPr>
            <a:r>
              <a:rPr lang="en-US" sz="2400" dirty="0">
                <a:solidFill>
                  <a:schemeClr val="accent1"/>
                </a:solidFill>
                <a:latin typeface="+mj-lt"/>
              </a:rPr>
              <a:t>Magnitude </a:t>
            </a:r>
            <a:endParaRPr lang="en-US" sz="2400" dirty="0">
              <a:solidFill>
                <a:schemeClr val="accent1"/>
              </a:solidFill>
            </a:endParaRPr>
          </a:p>
          <a:p>
            <a:pPr marL="336145" lvl="1" indent="0">
              <a:buNone/>
            </a:pPr>
            <a:r>
              <a:rPr lang="en-US" sz="2000" dirty="0">
                <a:solidFill>
                  <a:srgbClr val="494949"/>
                </a:solidFill>
                <a:latin typeface="Segoe UI Light"/>
              </a:rPr>
              <a:t>A number (for example, rating, popularity, or profit margin)</a:t>
            </a:r>
          </a:p>
          <a:p>
            <a:pPr marL="0" lvl="1" indent="0" defTabSz="914400">
              <a:lnSpc>
                <a:spcPct val="100000"/>
              </a:lnSpc>
              <a:spcBef>
                <a:spcPts val="0"/>
              </a:spcBef>
              <a:buSzTx/>
              <a:buNone/>
            </a:pPr>
            <a:r>
              <a:rPr lang="en-US" sz="2400" dirty="0">
                <a:solidFill>
                  <a:schemeClr val="accent1"/>
                </a:solidFill>
                <a:latin typeface="Segoe UI Light"/>
              </a:rPr>
              <a:t>Freshness</a:t>
            </a:r>
            <a:endParaRPr lang="en-US" sz="2400" dirty="0">
              <a:solidFill>
                <a:schemeClr val="accent1"/>
              </a:solidFill>
            </a:endParaRPr>
          </a:p>
          <a:p>
            <a:pPr marL="457200" lvl="1" indent="0" defTabSz="914400">
              <a:lnSpc>
                <a:spcPct val="100000"/>
              </a:lnSpc>
              <a:spcBef>
                <a:spcPts val="0"/>
              </a:spcBef>
              <a:buSzTx/>
              <a:buNone/>
            </a:pPr>
            <a:r>
              <a:rPr lang="en-US" sz="2000" dirty="0">
                <a:solidFill>
                  <a:srgbClr val="494949"/>
                </a:solidFill>
                <a:latin typeface="Segoe UI Light"/>
              </a:rPr>
              <a:t>Boost documents based on how recent they are</a:t>
            </a:r>
          </a:p>
          <a:p>
            <a:pPr marL="0" lvl="1" indent="0" defTabSz="914400">
              <a:lnSpc>
                <a:spcPct val="100000"/>
              </a:lnSpc>
              <a:spcBef>
                <a:spcPts val="0"/>
              </a:spcBef>
              <a:buSzTx/>
              <a:buNone/>
            </a:pPr>
            <a:r>
              <a:rPr lang="en-US" sz="2400" dirty="0">
                <a:solidFill>
                  <a:schemeClr val="accent1"/>
                </a:solidFill>
                <a:latin typeface="Segoe UI Light"/>
              </a:rPr>
              <a:t>Distance</a:t>
            </a:r>
            <a:endParaRPr lang="en-US" sz="2400" dirty="0">
              <a:solidFill>
                <a:schemeClr val="accent1"/>
              </a:solidFill>
            </a:endParaRPr>
          </a:p>
          <a:p>
            <a:pPr marL="457200" lvl="1" indent="0" defTabSz="914400">
              <a:lnSpc>
                <a:spcPct val="100000"/>
              </a:lnSpc>
              <a:spcBef>
                <a:spcPts val="0"/>
              </a:spcBef>
              <a:buSzTx/>
              <a:buNone/>
            </a:pPr>
            <a:r>
              <a:rPr lang="en-US" sz="2000" dirty="0">
                <a:solidFill>
                  <a:srgbClr val="494949"/>
                </a:solidFill>
                <a:latin typeface="Segoe UI Light"/>
              </a:rPr>
              <a:t>Boost documents based on distance</a:t>
            </a:r>
            <a:endParaRPr lang="en-US" sz="2400" dirty="0">
              <a:latin typeface="+mj-lt"/>
            </a:endParaRPr>
          </a:p>
          <a:p>
            <a:pPr lvl="1"/>
            <a:endParaRPr lang="en-US" sz="2000" dirty="0">
              <a:solidFill>
                <a:srgbClr val="494949"/>
              </a:solidFill>
              <a:latin typeface="Segoe UI Light"/>
            </a:endParaRPr>
          </a:p>
        </p:txBody>
      </p:sp>
    </p:spTree>
    <p:extLst>
      <p:ext uri="{BB962C8B-B14F-4D97-AF65-F5344CB8AC3E}">
        <p14:creationId xmlns:p14="http://schemas.microsoft.com/office/powerpoint/2010/main" val="925792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definition: Field weights</a:t>
            </a:r>
          </a:p>
        </p:txBody>
      </p:sp>
      <p:sp>
        <p:nvSpPr>
          <p:cNvPr id="5" name="Text Placeholder 4"/>
          <p:cNvSpPr>
            <a:spLocks noGrp="1"/>
          </p:cNvSpPr>
          <p:nvPr>
            <p:ph type="body" sz="quarter" idx="10"/>
          </p:nvPr>
        </p:nvSpPr>
        <p:spPr/>
        <p:txBody>
          <a:bodyPr>
            <a:normAutofit/>
          </a:bodyPr>
          <a:lstStyle/>
          <a:p>
            <a:r>
              <a:rPr lang="en-US" dirty="0"/>
              <a:t>{</a:t>
            </a:r>
          </a:p>
          <a:p>
            <a:r>
              <a:rPr lang="en-US" dirty="0"/>
              <a:t>	"fields": […], "corsOptions": 	{…}, "scoringProfiles": [</a:t>
            </a:r>
          </a:p>
          <a:p>
            <a:r>
              <a:rPr lang="en-US" dirty="0"/>
              <a:t>		{</a:t>
            </a:r>
          </a:p>
          <a:p>
            <a:r>
              <a:rPr lang="en-US" dirty="0"/>
              <a:t>			"name": "myProfile",</a:t>
            </a:r>
          </a:p>
          <a:p>
            <a:r>
              <a:rPr lang="en-US" dirty="0"/>
              <a:t>			"text": {</a:t>
            </a:r>
          </a:p>
          <a:p>
            <a:r>
              <a:rPr lang="en-US" dirty="0"/>
              <a:t>				"weights": {</a:t>
            </a:r>
          </a:p>
          <a:p>
            <a:r>
              <a:rPr lang="en-US" dirty="0"/>
              <a:t>					"country": 2,</a:t>
            </a:r>
          </a:p>
          <a:p>
            <a:r>
              <a:rPr lang="en-US" dirty="0"/>
              <a:t>					"class"; 2</a:t>
            </a:r>
          </a:p>
          <a:p>
            <a:r>
              <a:rPr lang="en-US" dirty="0"/>
              <a:t>				}</a:t>
            </a:r>
          </a:p>
          <a:p>
            <a:r>
              <a:rPr lang="en-US" dirty="0"/>
              <a:t>			},</a:t>
            </a:r>
          </a:p>
          <a:p>
            <a:r>
              <a:rPr lang="en-US" dirty="0"/>
              <a:t>			"functions": [ … ]</a:t>
            </a:r>
          </a:p>
          <a:p>
            <a:r>
              <a:rPr lang="en-US" dirty="0"/>
              <a:t>		}</a:t>
            </a:r>
          </a:p>
          <a:p>
            <a:r>
              <a:rPr lang="en-US" dirty="0"/>
              <a:t>	]</a:t>
            </a:r>
          </a:p>
          <a:p>
            <a:r>
              <a:rPr lang="en-US" dirty="0"/>
              <a:t>}</a:t>
            </a:r>
          </a:p>
        </p:txBody>
      </p:sp>
      <p:sp>
        <p:nvSpPr>
          <p:cNvPr id="3" name="Text Placeholder 2"/>
          <p:cNvSpPr>
            <a:spLocks noGrp="1"/>
          </p:cNvSpPr>
          <p:nvPr>
            <p:ph type="body" sz="quarter" idx="11"/>
          </p:nvPr>
        </p:nvSpPr>
        <p:spPr/>
        <p:txBody>
          <a:bodyPr/>
          <a:lstStyle/>
          <a:p>
            <a:r>
              <a:rPr lang="en-US" dirty="0"/>
              <a:t>Specify name-value pairs that assign a relative weight to a field.</a:t>
            </a:r>
          </a:p>
        </p:txBody>
      </p:sp>
    </p:spTree>
    <p:extLst>
      <p:ext uri="{BB962C8B-B14F-4D97-AF65-F5344CB8AC3E}">
        <p14:creationId xmlns:p14="http://schemas.microsoft.com/office/powerpoint/2010/main" val="3741004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definition: Scoring functions</a:t>
            </a:r>
          </a:p>
        </p:txBody>
      </p:sp>
      <p:sp>
        <p:nvSpPr>
          <p:cNvPr id="7" name="Text Placeholder 4"/>
          <p:cNvSpPr>
            <a:spLocks noGrp="1"/>
          </p:cNvSpPr>
          <p:nvPr>
            <p:ph type="body" sz="quarter" idx="10"/>
          </p:nvPr>
        </p:nvSpPr>
        <p:spPr>
          <a:xfrm>
            <a:off x="435935" y="1350548"/>
            <a:ext cx="6751518" cy="2386074"/>
          </a:xfrm>
        </p:spPr>
        <p:txBody>
          <a:bodyPr>
            <a:normAutofit lnSpcReduction="10000"/>
          </a:bodyPr>
          <a:lstStyle/>
          <a:p>
            <a:r>
              <a:rPr lang="en-US" sz="1400" dirty="0"/>
              <a:t>{</a:t>
            </a:r>
          </a:p>
          <a:p>
            <a:r>
              <a:rPr lang="en-US" sz="1400" dirty="0"/>
              <a:t>	"type": "distance",</a:t>
            </a:r>
          </a:p>
          <a:p>
            <a:r>
              <a:rPr lang="en-US" sz="1400" dirty="0"/>
              <a:t>	"boost": 3,</a:t>
            </a:r>
          </a:p>
          <a:p>
            <a:r>
              <a:rPr lang="en-US" sz="1400" dirty="0"/>
              <a:t>	"fieldName": "location",</a:t>
            </a:r>
          </a:p>
          <a:p>
            <a:r>
              <a:rPr lang="en-US" sz="1400" dirty="0"/>
              <a:t>	"interpolation": "quadratic",  </a:t>
            </a:r>
          </a:p>
          <a:p>
            <a:r>
              <a:rPr lang="en-US" sz="1400" dirty="0"/>
              <a:t>	"distance": { </a:t>
            </a:r>
          </a:p>
          <a:p>
            <a:r>
              <a:rPr lang="en-US" sz="1400" dirty="0"/>
              <a:t>		"referencePointerParameter": "loc",</a:t>
            </a:r>
          </a:p>
          <a:p>
            <a:r>
              <a:rPr lang="en-US" sz="1400" dirty="0"/>
              <a:t>		"boostingDistance": 50</a:t>
            </a:r>
          </a:p>
          <a:p>
            <a:r>
              <a:rPr lang="en-US" sz="1400" dirty="0"/>
              <a:t>	}</a:t>
            </a:r>
          </a:p>
          <a:p>
            <a:r>
              <a:rPr lang="en-US" sz="1400" dirty="0"/>
              <a:t>}</a:t>
            </a:r>
          </a:p>
        </p:txBody>
      </p:sp>
      <p:sp>
        <p:nvSpPr>
          <p:cNvPr id="8" name="Text Placeholder 7"/>
          <p:cNvSpPr>
            <a:spLocks noGrp="1"/>
          </p:cNvSpPr>
          <p:nvPr>
            <p:ph type="body" sz="quarter" idx="11"/>
          </p:nvPr>
        </p:nvSpPr>
        <p:spPr/>
        <p:txBody>
          <a:bodyPr/>
          <a:lstStyle/>
          <a:p>
            <a:r>
              <a:rPr lang="en-US" dirty="0"/>
              <a:t>Used when additional calculations are required for specific contexts. </a:t>
            </a:r>
          </a:p>
          <a:p>
            <a:r>
              <a:rPr lang="en-US" dirty="0"/>
              <a:t>Valid values include freshness, magnitude, or distance. </a:t>
            </a:r>
          </a:p>
          <a:p>
            <a:r>
              <a:rPr lang="en-US" dirty="0"/>
              <a:t>Each function has parameters that are unique to it.</a:t>
            </a:r>
          </a:p>
        </p:txBody>
      </p:sp>
      <p:sp>
        <p:nvSpPr>
          <p:cNvPr id="9" name="Text Placeholder 4"/>
          <p:cNvSpPr txBox="1">
            <a:spLocks/>
          </p:cNvSpPr>
          <p:nvPr/>
        </p:nvSpPr>
        <p:spPr>
          <a:xfrm>
            <a:off x="435935" y="3917244"/>
            <a:ext cx="6751518" cy="2393245"/>
          </a:xfrm>
          <a:prstGeom prst="rect">
            <a:avLst/>
          </a:prstGeom>
          <a:solidFill>
            <a:schemeClr val="bg1">
              <a:lumMod val="95000"/>
            </a:schemeClr>
          </a:solidFill>
          <a:ln w="76200">
            <a:solidFill>
              <a:srgbClr val="0072C6"/>
            </a:solidFill>
          </a:ln>
        </p:spPr>
        <p:txBody>
          <a:bodyPr vert="horz" wrap="square" lIns="182880" tIns="146304" rIns="18288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t>{</a:t>
            </a:r>
          </a:p>
          <a:p>
            <a:r>
              <a:rPr lang="en-US" sz="1400" dirty="0"/>
              <a:t>	"type": "distance",</a:t>
            </a:r>
          </a:p>
          <a:p>
            <a:r>
              <a:rPr lang="en-US" sz="1400" dirty="0"/>
              <a:t>	"boost": 3,</a:t>
            </a:r>
          </a:p>
          <a:p>
            <a:r>
              <a:rPr lang="en-US" sz="1400" dirty="0"/>
              <a:t>	"</a:t>
            </a:r>
            <a:r>
              <a:rPr lang="en-US" sz="1400" dirty="0" err="1"/>
              <a:t>fieldName</a:t>
            </a:r>
            <a:r>
              <a:rPr lang="en-US" sz="1400" dirty="0"/>
              <a:t>": "location",</a:t>
            </a:r>
          </a:p>
          <a:p>
            <a:r>
              <a:rPr lang="en-US" sz="1400" dirty="0"/>
              <a:t>	"interpolation": "quadratic",  </a:t>
            </a:r>
          </a:p>
          <a:p>
            <a:r>
              <a:rPr lang="en-US" sz="1400" dirty="0"/>
              <a:t>	"distance": { </a:t>
            </a:r>
          </a:p>
          <a:p>
            <a:r>
              <a:rPr lang="en-US" sz="1400" dirty="0"/>
              <a:t>		"</a:t>
            </a:r>
            <a:r>
              <a:rPr lang="en-US" sz="1400" dirty="0" err="1"/>
              <a:t>referencePointerParameter</a:t>
            </a:r>
            <a:r>
              <a:rPr lang="en-US" sz="1400" dirty="0"/>
              <a:t>": "</a:t>
            </a:r>
            <a:r>
              <a:rPr lang="en-US" sz="1400" dirty="0" err="1"/>
              <a:t>loc</a:t>
            </a:r>
            <a:r>
              <a:rPr lang="en-US" sz="1400" dirty="0"/>
              <a:t>",</a:t>
            </a:r>
          </a:p>
          <a:p>
            <a:r>
              <a:rPr lang="en-US" sz="1400" dirty="0"/>
              <a:t>		"</a:t>
            </a:r>
            <a:r>
              <a:rPr lang="en-US" sz="1400" dirty="0" err="1"/>
              <a:t>boostingDistance</a:t>
            </a:r>
            <a:r>
              <a:rPr lang="en-US" sz="1400" dirty="0"/>
              <a:t>": 50</a:t>
            </a:r>
          </a:p>
          <a:p>
            <a:r>
              <a:rPr lang="en-US" sz="1400" dirty="0"/>
              <a:t>	}</a:t>
            </a:r>
          </a:p>
          <a:p>
            <a:r>
              <a:rPr lang="en-US" sz="1400" dirty="0"/>
              <a:t>}</a:t>
            </a:r>
          </a:p>
        </p:txBody>
      </p:sp>
    </p:spTree>
    <p:extLst>
      <p:ext uri="{BB962C8B-B14F-4D97-AF65-F5344CB8AC3E}">
        <p14:creationId xmlns:p14="http://schemas.microsoft.com/office/powerpoint/2010/main" val="4270384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Search with scoring profiles</a:t>
            </a:r>
          </a:p>
        </p:txBody>
      </p:sp>
      <p:sp>
        <p:nvSpPr>
          <p:cNvPr id="5" name="Text Placeholder 4"/>
          <p:cNvSpPr>
            <a:spLocks noGrp="1"/>
          </p:cNvSpPr>
          <p:nvPr>
            <p:ph type="body" sz="quarter" idx="10"/>
          </p:nvPr>
        </p:nvSpPr>
        <p:spPr/>
        <p:txBody>
          <a:bodyPr>
            <a:normAutofit/>
          </a:bodyPr>
          <a:lstStyle/>
          <a:p>
            <a:r>
              <a:rPr lang="en-US" dirty="0"/>
              <a:t>Use a scoring profile:</a:t>
            </a:r>
          </a:p>
          <a:p>
            <a:r>
              <a:rPr lang="en-US" dirty="0"/>
              <a:t>…/docs?search=ridge?scoringProfile=myProfile</a:t>
            </a:r>
          </a:p>
          <a:p>
            <a:endParaRPr lang="en-US" dirty="0"/>
          </a:p>
          <a:p>
            <a:r>
              <a:rPr lang="en-US" dirty="0"/>
              <a:t>Use a scoring profile that requires parameters:</a:t>
            </a:r>
          </a:p>
          <a:p>
            <a:r>
              <a:rPr lang="en-US" dirty="0"/>
              <a:t>…/docs?search=ridge&amp;scoringProfile=myProfile&amp;scoringParameter=loc:47.2,-122</a:t>
            </a:r>
          </a:p>
          <a:p>
            <a:endParaRPr lang="en-US" dirty="0"/>
          </a:p>
        </p:txBody>
      </p:sp>
      <p:sp>
        <p:nvSpPr>
          <p:cNvPr id="3" name="Text Placeholder 2"/>
          <p:cNvSpPr>
            <a:spLocks noGrp="1"/>
          </p:cNvSpPr>
          <p:nvPr>
            <p:ph type="body" sz="quarter" idx="11"/>
          </p:nvPr>
        </p:nvSpPr>
        <p:spPr/>
        <p:txBody>
          <a:bodyPr/>
          <a:lstStyle/>
          <a:p>
            <a:r>
              <a:rPr lang="en-US" dirty="0"/>
              <a:t>To use this scoring profile, your query is formulated to specify the profile on the query string. In the query examples, notice the query parameter </a:t>
            </a:r>
            <a:r>
              <a:rPr lang="en-US" dirty="0" err="1"/>
              <a:t>scoringProfile</a:t>
            </a:r>
            <a:r>
              <a:rPr lang="en-US" dirty="0"/>
              <a:t>=</a:t>
            </a:r>
            <a:r>
              <a:rPr lang="en-US" dirty="0" err="1"/>
              <a:t>myProfile</a:t>
            </a:r>
            <a:r>
              <a:rPr lang="en-US" dirty="0"/>
              <a:t> in the request.</a:t>
            </a:r>
          </a:p>
        </p:txBody>
      </p:sp>
    </p:spTree>
    <p:extLst>
      <p:ext uri="{BB962C8B-B14F-4D97-AF65-F5344CB8AC3E}">
        <p14:creationId xmlns:p14="http://schemas.microsoft.com/office/powerpoint/2010/main" val="3522522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Search Demo Web App</a:t>
            </a:r>
          </a:p>
        </p:txBody>
      </p:sp>
      <p:sp>
        <p:nvSpPr>
          <p:cNvPr id="4" name="Text Placeholder 3"/>
          <p:cNvSpPr>
            <a:spLocks noGrp="1"/>
          </p:cNvSpPr>
          <p:nvPr>
            <p:ph type="body" sz="quarter" idx="12"/>
          </p:nvPr>
        </p:nvSpPr>
        <p:spPr/>
        <p:txBody>
          <a:bodyPr anchor="ctr"/>
          <a:lstStyle/>
          <a:p>
            <a:r>
              <a:rPr lang="en-US" sz="11500" dirty="0"/>
              <a:t>Demo</a:t>
            </a:r>
          </a:p>
        </p:txBody>
      </p:sp>
    </p:spTree>
    <p:extLst>
      <p:ext uri="{BB962C8B-B14F-4D97-AF65-F5344CB8AC3E}">
        <p14:creationId xmlns:p14="http://schemas.microsoft.com/office/powerpoint/2010/main" val="3986591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Next Steps</a:t>
            </a:r>
          </a:p>
        </p:txBody>
      </p:sp>
      <p:sp>
        <p:nvSpPr>
          <p:cNvPr id="5" name="Text Placeholder 4"/>
          <p:cNvSpPr>
            <a:spLocks noGrp="1"/>
          </p:cNvSpPr>
          <p:nvPr>
            <p:ph type="body" sz="quarter" idx="4294967295"/>
          </p:nvPr>
        </p:nvSpPr>
        <p:spPr>
          <a:xfrm>
            <a:off x="267337" y="1414130"/>
            <a:ext cx="11655425" cy="4926012"/>
          </a:xfrm>
        </p:spPr>
        <p:txBody>
          <a:bodyPr/>
          <a:lstStyle/>
          <a:p>
            <a:pPr marL="0" indent="0">
              <a:buNone/>
            </a:pPr>
            <a:r>
              <a:rPr lang="en-US" sz="2800" dirty="0"/>
              <a:t>Proof of Concept for Azure Search at CarMax</a:t>
            </a:r>
          </a:p>
          <a:p>
            <a:pPr marL="0" lvl="1" indent="0">
              <a:buNone/>
            </a:pPr>
            <a:r>
              <a:rPr lang="en-US" sz="1765" dirty="0"/>
              <a:t>Define success criteria for a proof of concept. Is CarMax.com the right site for a test? Are mobile apps an opportunity for more advanced search through text? </a:t>
            </a:r>
          </a:p>
          <a:p>
            <a:pPr marL="0" indent="0">
              <a:buNone/>
            </a:pPr>
            <a:endParaRPr lang="en-US" sz="1200" dirty="0"/>
          </a:p>
          <a:p>
            <a:pPr marL="0" indent="0">
              <a:buNone/>
            </a:pPr>
            <a:r>
              <a:rPr lang="en-US" sz="2800" dirty="0"/>
              <a:t>Consider Azure Search for Other Areas</a:t>
            </a:r>
          </a:p>
          <a:p>
            <a:pPr marL="0" lvl="1" indent="0">
              <a:buNone/>
            </a:pPr>
            <a:r>
              <a:rPr lang="en-US" sz="1765" dirty="0"/>
              <a:t>Internal Document Searches.</a:t>
            </a:r>
          </a:p>
          <a:p>
            <a:pPr marL="0" lvl="1" indent="0">
              <a:buNone/>
            </a:pPr>
            <a:r>
              <a:rPr lang="en-US" sz="1765" dirty="0"/>
              <a:t>Add free text search to in-store desktop apps for associates to quickly find customers, etc.</a:t>
            </a:r>
          </a:p>
          <a:p>
            <a:pPr marL="0" lvl="1" indent="0">
              <a:buNone/>
            </a:pPr>
            <a:r>
              <a:rPr lang="en-US" sz="1765" dirty="0"/>
              <a:t>Index DevOps or Marketing information for quick sorting/filtering by humans.</a:t>
            </a:r>
          </a:p>
          <a:p>
            <a:pPr marL="0" lvl="1" indent="0">
              <a:buNone/>
            </a:pPr>
            <a:endParaRPr lang="en-US" sz="1765" dirty="0">
              <a:solidFill>
                <a:schemeClr val="accent3"/>
              </a:solidFill>
            </a:endParaRPr>
          </a:p>
        </p:txBody>
      </p:sp>
    </p:spTree>
    <p:extLst>
      <p:ext uri="{BB962C8B-B14F-4D97-AF65-F5344CB8AC3E}">
        <p14:creationId xmlns:p14="http://schemas.microsoft.com/office/powerpoint/2010/main" val="580031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47699" y="1420188"/>
            <a:ext cx="10600459" cy="4582793"/>
          </a:xfrm>
          <a:prstGeom prst="rect">
            <a:avLst/>
          </a:prstGeom>
        </p:spPr>
        <p:txBody>
          <a:bodyPr wrap="square">
            <a:spAutoFit/>
          </a:bodyPr>
          <a:lstStyle/>
          <a:p>
            <a:pPr>
              <a:lnSpc>
                <a:spcPct val="90000"/>
              </a:lnSpc>
              <a:spcAft>
                <a:spcPts val="600"/>
              </a:spcAft>
            </a:pPr>
            <a:r>
              <a:rPr lang="en-US" dirty="0">
                <a:solidFill>
                  <a:srgbClr val="FFFF00"/>
                </a:solidFill>
              </a:rPr>
              <a:t>Azure Search Documentation</a:t>
            </a:r>
          </a:p>
          <a:p>
            <a:pPr>
              <a:lnSpc>
                <a:spcPct val="90000"/>
              </a:lnSpc>
              <a:spcAft>
                <a:spcPts val="600"/>
              </a:spcAft>
            </a:pPr>
            <a:r>
              <a:rPr lang="en-US" dirty="0">
                <a:solidFill>
                  <a:schemeClr val="bg1"/>
                </a:solidFill>
                <a:hlinkClick r:id="rId2"/>
              </a:rPr>
              <a:t>https://azure.microsoft.com/en-us/documentation/services/search/</a:t>
            </a:r>
            <a:endParaRPr lang="en-US" dirty="0">
              <a:solidFill>
                <a:schemeClr val="bg1"/>
              </a:solidFill>
            </a:endParaRPr>
          </a:p>
          <a:p>
            <a:pPr>
              <a:lnSpc>
                <a:spcPct val="90000"/>
              </a:lnSpc>
              <a:spcAft>
                <a:spcPts val="600"/>
              </a:spcAft>
            </a:pPr>
            <a:endParaRPr lang="en-US" dirty="0">
              <a:solidFill>
                <a:srgbClr val="FFFF00"/>
              </a:solidFill>
            </a:endParaRPr>
          </a:p>
          <a:p>
            <a:pPr>
              <a:lnSpc>
                <a:spcPct val="90000"/>
              </a:lnSpc>
              <a:spcAft>
                <a:spcPts val="600"/>
              </a:spcAft>
            </a:pPr>
            <a:r>
              <a:rPr lang="en-US" dirty="0">
                <a:solidFill>
                  <a:srgbClr val="FFFF00"/>
                </a:solidFill>
              </a:rPr>
              <a:t>Live Demo From Today</a:t>
            </a:r>
            <a:endParaRPr lang="en-US" dirty="0">
              <a:solidFill>
                <a:schemeClr val="accent6"/>
              </a:solidFill>
              <a:hlinkClick r:id="rId3"/>
            </a:endParaRPr>
          </a:p>
          <a:p>
            <a:pPr>
              <a:lnSpc>
                <a:spcPct val="90000"/>
              </a:lnSpc>
              <a:spcAft>
                <a:spcPts val="600"/>
              </a:spcAft>
            </a:pPr>
            <a:r>
              <a:rPr lang="en-US" dirty="0">
                <a:solidFill>
                  <a:schemeClr val="accent6"/>
                </a:solidFill>
                <a:hlinkClick r:id="rId3"/>
              </a:rPr>
              <a:t>http://marcussearchdemo.azurewebsites.net/</a:t>
            </a:r>
            <a:endParaRPr lang="en-US" dirty="0">
              <a:solidFill>
                <a:schemeClr val="accent6"/>
              </a:solidFill>
            </a:endParaRPr>
          </a:p>
          <a:p>
            <a:pPr>
              <a:lnSpc>
                <a:spcPct val="90000"/>
              </a:lnSpc>
              <a:spcAft>
                <a:spcPts val="600"/>
              </a:spcAft>
            </a:pPr>
            <a:endParaRPr lang="en-US" dirty="0">
              <a:solidFill>
                <a:srgbClr val="FFFF00"/>
              </a:solidFill>
            </a:endParaRPr>
          </a:p>
          <a:p>
            <a:pPr>
              <a:lnSpc>
                <a:spcPct val="90000"/>
              </a:lnSpc>
              <a:spcAft>
                <a:spcPts val="600"/>
              </a:spcAft>
            </a:pPr>
            <a:r>
              <a:rPr lang="en-US" dirty="0">
                <a:solidFill>
                  <a:srgbClr val="FFFF00"/>
                </a:solidFill>
              </a:rPr>
              <a:t>Other Azure Search Live Demos</a:t>
            </a:r>
            <a:endParaRPr lang="en-US" dirty="0">
              <a:solidFill>
                <a:srgbClr val="FFFF00"/>
              </a:solidFill>
              <a:hlinkClick r:id="rId4"/>
            </a:endParaRPr>
          </a:p>
          <a:p>
            <a:pPr>
              <a:lnSpc>
                <a:spcPct val="90000"/>
              </a:lnSpc>
              <a:spcAft>
                <a:spcPts val="600"/>
              </a:spcAft>
            </a:pPr>
            <a:r>
              <a:rPr lang="en-US" dirty="0">
                <a:gradFill>
                  <a:gsLst>
                    <a:gs pos="2917">
                      <a:schemeClr val="tx1"/>
                    </a:gs>
                    <a:gs pos="30000">
                      <a:schemeClr val="tx1"/>
                    </a:gs>
                  </a:gsLst>
                  <a:lin ang="5400000" scaled="0"/>
                </a:gradFill>
                <a:hlinkClick r:id="rId5"/>
              </a:rPr>
              <a:t>https://</a:t>
            </a:r>
            <a:r>
              <a:rPr lang="en-US">
                <a:gradFill>
                  <a:gsLst>
                    <a:gs pos="2917">
                      <a:schemeClr val="tx1"/>
                    </a:gs>
                    <a:gs pos="30000">
                      <a:schemeClr val="tx1"/>
                    </a:gs>
                  </a:gsLst>
                  <a:lin ang="5400000" scaled="0"/>
                </a:gradFill>
                <a:hlinkClick r:id="rId5"/>
              </a:rPr>
              <a:t>searchsamples.azurewebsites.net/</a:t>
            </a:r>
            <a:endParaRPr lang="en-US" dirty="0">
              <a:gradFill>
                <a:gsLst>
                  <a:gs pos="2917">
                    <a:schemeClr val="tx1"/>
                  </a:gs>
                  <a:gs pos="30000">
                    <a:schemeClr val="tx1"/>
                  </a:gs>
                </a:gsLst>
                <a:lin ang="5400000" scaled="0"/>
              </a:gradFill>
            </a:endParaRP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solidFill>
                  <a:srgbClr val="FFFF00"/>
                </a:solidFill>
              </a:rPr>
              <a:t>Azure Search Strings</a:t>
            </a:r>
          </a:p>
          <a:p>
            <a:pPr>
              <a:lnSpc>
                <a:spcPct val="90000"/>
              </a:lnSpc>
              <a:spcAft>
                <a:spcPts val="600"/>
              </a:spcAft>
            </a:pPr>
            <a:r>
              <a:rPr lang="en-US" dirty="0">
                <a:gradFill>
                  <a:gsLst>
                    <a:gs pos="2917">
                      <a:schemeClr val="tx1"/>
                    </a:gs>
                    <a:gs pos="30000">
                      <a:schemeClr val="tx1"/>
                    </a:gs>
                  </a:gsLst>
                  <a:lin ang="5400000" scaled="0"/>
                </a:gradFill>
                <a:hlinkClick r:id="rId6"/>
              </a:rPr>
              <a:t>https://msdn.microsoft.com/en-US/library/dn798927.aspx</a:t>
            </a:r>
            <a:endParaRPr lang="en-US" dirty="0">
              <a:gradFill>
                <a:gsLst>
                  <a:gs pos="2917">
                    <a:schemeClr val="tx1"/>
                  </a:gs>
                  <a:gs pos="30000">
                    <a:schemeClr val="tx1"/>
                  </a:gs>
                </a:gsLst>
                <a:lin ang="5400000" scaled="0"/>
              </a:gradFill>
            </a:endParaRP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solidFill>
                  <a:srgbClr val="FFFF00"/>
                </a:solidFill>
              </a:rPr>
              <a:t>OData Formats</a:t>
            </a: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hlinkClick r:id="rId7"/>
              </a:rPr>
              <a:t>https://msdn.microsoft.com/en-us/library/dn798921.aspx</a:t>
            </a:r>
            <a:endParaRPr lang="en-US" dirty="0">
              <a:solidFill>
                <a:srgbClr val="FFFF00"/>
              </a:solidFill>
            </a:endParaRPr>
          </a:p>
        </p:txBody>
      </p:sp>
    </p:spTree>
    <p:extLst>
      <p:ext uri="{BB962C8B-B14F-4D97-AF65-F5344CB8AC3E}">
        <p14:creationId xmlns:p14="http://schemas.microsoft.com/office/powerpoint/2010/main" val="408318518"/>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7200" dirty="0"/>
              <a:t>Thank you!</a:t>
            </a:r>
          </a:p>
        </p:txBody>
      </p:sp>
      <p:sp>
        <p:nvSpPr>
          <p:cNvPr id="4" name="Subtitle 3"/>
          <p:cNvSpPr>
            <a:spLocks noGrp="1"/>
          </p:cNvSpPr>
          <p:nvPr>
            <p:ph type="subTitle" idx="1"/>
          </p:nvPr>
        </p:nvSpPr>
        <p:spPr/>
        <p:txBody>
          <a:bodyPr/>
          <a:lstStyle/>
          <a:p>
            <a:r>
              <a:rPr lang="en-US" dirty="0"/>
              <a:t>Marcus McConnell</a:t>
            </a:r>
          </a:p>
          <a:p>
            <a:r>
              <a:rPr lang="en-US" dirty="0">
                <a:hlinkClick r:id="rId2"/>
              </a:rPr>
              <a:t>marcmc@Microsoft.com</a:t>
            </a:r>
            <a:endParaRPr lang="en-US" dirty="0"/>
          </a:p>
          <a:p>
            <a:endParaRPr lang="en-US" dirty="0"/>
          </a:p>
        </p:txBody>
      </p:sp>
    </p:spTree>
    <p:extLst>
      <p:ext uri="{BB962C8B-B14F-4D97-AF65-F5344CB8AC3E}">
        <p14:creationId xmlns:p14="http://schemas.microsoft.com/office/powerpoint/2010/main" val="3299299808"/>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bwMode="auto">
          <a:xfrm>
            <a:off x="5752783" y="1335675"/>
            <a:ext cx="4731488" cy="489500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478465" y="1335676"/>
            <a:ext cx="4731488" cy="489500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t>Search landscape</a:t>
            </a:r>
          </a:p>
        </p:txBody>
      </p:sp>
      <p:sp>
        <p:nvSpPr>
          <p:cNvPr id="2" name="Rectangle 1"/>
          <p:cNvSpPr/>
          <p:nvPr/>
        </p:nvSpPr>
        <p:spPr bwMode="auto">
          <a:xfrm>
            <a:off x="2888462" y="1511376"/>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a:solidFill>
                  <a:schemeClr val="bg1"/>
                </a:solidFill>
                <a:cs typeface="Segoe UI Light" panose="020B0502040204020203" pitchFamily="34" charset="0"/>
              </a:rPr>
              <a:t>Apache Lucene</a:t>
            </a:r>
            <a:endParaRPr lang="en-US" sz="1400" dirty="0">
              <a:solidFill>
                <a:schemeClr val="bg1"/>
              </a:solidFill>
              <a:cs typeface="Segoe UI Light" panose="020B0502040204020203" pitchFamily="34" charset="0"/>
            </a:endParaRPr>
          </a:p>
        </p:txBody>
      </p:sp>
      <p:sp>
        <p:nvSpPr>
          <p:cNvPr id="11" name="Rectangle 10"/>
          <p:cNvSpPr/>
          <p:nvPr/>
        </p:nvSpPr>
        <p:spPr bwMode="auto">
          <a:xfrm>
            <a:off x="2888462" y="2095135"/>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Apache SOLR </a:t>
            </a:r>
          </a:p>
          <a:p>
            <a:pPr lvl="0"/>
            <a:r>
              <a:rPr lang="en-US" sz="1400" dirty="0">
                <a:solidFill>
                  <a:schemeClr val="bg1"/>
                </a:solidFill>
                <a:cs typeface="Segoe UI Light" panose="020B0502040204020203" pitchFamily="34" charset="0"/>
              </a:rPr>
              <a:t>(based on </a:t>
            </a:r>
            <a:r>
              <a:rPr lang="en-US" sz="1400" dirty="0" err="1">
                <a:solidFill>
                  <a:schemeClr val="bg1"/>
                </a:solidFill>
                <a:cs typeface="Segoe UI Light" panose="020B0502040204020203" pitchFamily="34" charset="0"/>
              </a:rPr>
              <a:t>Lucene</a:t>
            </a:r>
            <a:r>
              <a:rPr lang="en-US" sz="1400" dirty="0">
                <a:solidFill>
                  <a:schemeClr val="bg1"/>
                </a:solidFill>
                <a:cs typeface="Segoe UI Light" panose="020B0502040204020203" pitchFamily="34" charset="0"/>
              </a:rPr>
              <a:t>)</a:t>
            </a:r>
          </a:p>
        </p:txBody>
      </p:sp>
      <p:sp>
        <p:nvSpPr>
          <p:cNvPr id="12" name="Rectangle 11"/>
          <p:cNvSpPr/>
          <p:nvPr/>
        </p:nvSpPr>
        <p:spPr bwMode="auto">
          <a:xfrm>
            <a:off x="2888462" y="2675519"/>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err="1">
                <a:solidFill>
                  <a:schemeClr val="bg1"/>
                </a:solidFill>
                <a:cs typeface="Segoe UI Light" panose="020B0502040204020203" pitchFamily="34" charset="0"/>
              </a:rPr>
              <a:t>Elasticsearch</a:t>
            </a:r>
            <a:r>
              <a:rPr lang="en-US" sz="1400" dirty="0">
                <a:solidFill>
                  <a:schemeClr val="bg1"/>
                </a:solidFill>
                <a:cs typeface="Segoe UI Light" panose="020B0502040204020203" pitchFamily="34" charset="0"/>
              </a:rPr>
              <a:t> (based on </a:t>
            </a:r>
            <a:r>
              <a:rPr lang="en-US" sz="1400" dirty="0" err="1">
                <a:solidFill>
                  <a:schemeClr val="bg1"/>
                </a:solidFill>
                <a:cs typeface="Segoe UI Light" panose="020B0502040204020203" pitchFamily="34" charset="0"/>
              </a:rPr>
              <a:t>Lucene</a:t>
            </a:r>
            <a:r>
              <a:rPr lang="en-US" sz="1400" dirty="0">
                <a:solidFill>
                  <a:schemeClr val="bg1"/>
                </a:solidFill>
                <a:cs typeface="Segoe UI Light" panose="020B0502040204020203" pitchFamily="34" charset="0"/>
              </a:rPr>
              <a:t>)</a:t>
            </a:r>
          </a:p>
        </p:txBody>
      </p:sp>
      <p:sp>
        <p:nvSpPr>
          <p:cNvPr id="13" name="Rectangle 12"/>
          <p:cNvSpPr/>
          <p:nvPr/>
        </p:nvSpPr>
        <p:spPr bwMode="auto">
          <a:xfrm>
            <a:off x="2888462" y="3261853"/>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SharePoint Search</a:t>
            </a:r>
          </a:p>
        </p:txBody>
      </p:sp>
      <p:sp>
        <p:nvSpPr>
          <p:cNvPr id="14" name="Rectangle 13"/>
          <p:cNvSpPr/>
          <p:nvPr/>
        </p:nvSpPr>
        <p:spPr bwMode="auto">
          <a:xfrm>
            <a:off x="2888462" y="3848187"/>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err="1">
                <a:solidFill>
                  <a:schemeClr val="bg1"/>
                </a:solidFill>
                <a:cs typeface="Segoe UI Light" panose="020B0502040204020203" pitchFamily="34" charset="0"/>
              </a:rPr>
              <a:t>Endeca</a:t>
            </a:r>
            <a:endParaRPr lang="en-US" sz="1400" dirty="0">
              <a:solidFill>
                <a:schemeClr val="bg1"/>
              </a:solidFill>
              <a:cs typeface="Segoe UI Light" panose="020B0502040204020203" pitchFamily="34" charset="0"/>
            </a:endParaRPr>
          </a:p>
        </p:txBody>
      </p:sp>
      <p:sp>
        <p:nvSpPr>
          <p:cNvPr id="15" name="Rectangle 14"/>
          <p:cNvSpPr/>
          <p:nvPr/>
        </p:nvSpPr>
        <p:spPr bwMode="auto">
          <a:xfrm>
            <a:off x="2888462" y="4434521"/>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SLI</a:t>
            </a:r>
          </a:p>
        </p:txBody>
      </p:sp>
      <p:sp>
        <p:nvSpPr>
          <p:cNvPr id="16" name="Rectangle 15"/>
          <p:cNvSpPr/>
          <p:nvPr/>
        </p:nvSpPr>
        <p:spPr bwMode="auto">
          <a:xfrm>
            <a:off x="2883227" y="5020855"/>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Google Commerce </a:t>
            </a:r>
          </a:p>
          <a:p>
            <a:pPr lvl="0"/>
            <a:r>
              <a:rPr lang="en-US" sz="1400" dirty="0">
                <a:solidFill>
                  <a:schemeClr val="bg1"/>
                </a:solidFill>
                <a:cs typeface="Segoe UI Light" panose="020B0502040204020203" pitchFamily="34" charset="0"/>
              </a:rPr>
              <a:t>Search</a:t>
            </a:r>
          </a:p>
        </p:txBody>
      </p:sp>
      <p:sp>
        <p:nvSpPr>
          <p:cNvPr id="17" name="Rectangle 16"/>
          <p:cNvSpPr/>
          <p:nvPr/>
        </p:nvSpPr>
        <p:spPr bwMode="auto">
          <a:xfrm>
            <a:off x="2883227" y="5607747"/>
            <a:ext cx="2141177" cy="4856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Others</a:t>
            </a:r>
          </a:p>
        </p:txBody>
      </p:sp>
      <p:sp>
        <p:nvSpPr>
          <p:cNvPr id="5" name="Rectangle 4"/>
          <p:cNvSpPr/>
          <p:nvPr/>
        </p:nvSpPr>
        <p:spPr bwMode="auto">
          <a:xfrm>
            <a:off x="644278" y="3007420"/>
            <a:ext cx="1653195" cy="99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Manually managed</a:t>
            </a:r>
          </a:p>
        </p:txBody>
      </p:sp>
      <p:sp>
        <p:nvSpPr>
          <p:cNvPr id="44" name="Rectangle 43"/>
          <p:cNvSpPr/>
          <p:nvPr/>
        </p:nvSpPr>
        <p:spPr bwMode="auto">
          <a:xfrm>
            <a:off x="2840303" y="1511376"/>
            <a:ext cx="52791" cy="45820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2297473" y="3481811"/>
            <a:ext cx="589807"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8183483" y="1511376"/>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Azure Search</a:t>
            </a:r>
          </a:p>
        </p:txBody>
      </p:sp>
      <p:sp>
        <p:nvSpPr>
          <p:cNvPr id="47" name="Rectangle 46"/>
          <p:cNvSpPr/>
          <p:nvPr/>
        </p:nvSpPr>
        <p:spPr bwMode="auto">
          <a:xfrm>
            <a:off x="8183483" y="2178132"/>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AWS </a:t>
            </a:r>
            <a:r>
              <a:rPr lang="en-US" sz="1400" dirty="0" err="1">
                <a:solidFill>
                  <a:schemeClr val="bg1"/>
                </a:solidFill>
                <a:cs typeface="Segoe UI Light" panose="020B0502040204020203" pitchFamily="34" charset="0"/>
              </a:rPr>
              <a:t>CloudSearch</a:t>
            </a:r>
            <a:endParaRPr lang="en-US" sz="1400" dirty="0">
              <a:solidFill>
                <a:schemeClr val="bg1"/>
              </a:solidFill>
              <a:cs typeface="Segoe UI Light" panose="020B0502040204020203" pitchFamily="34" charset="0"/>
            </a:endParaRPr>
          </a:p>
        </p:txBody>
      </p:sp>
      <p:sp>
        <p:nvSpPr>
          <p:cNvPr id="48" name="Rectangle 47"/>
          <p:cNvSpPr/>
          <p:nvPr/>
        </p:nvSpPr>
        <p:spPr bwMode="auto">
          <a:xfrm>
            <a:off x="8183483" y="2833973"/>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Google App </a:t>
            </a:r>
          </a:p>
          <a:p>
            <a:pPr lvl="0"/>
            <a:r>
              <a:rPr lang="en-US" sz="1400" dirty="0">
                <a:solidFill>
                  <a:schemeClr val="bg1"/>
                </a:solidFill>
                <a:cs typeface="Segoe UI Light" panose="020B0502040204020203" pitchFamily="34" charset="0"/>
              </a:rPr>
              <a:t>Engine Search</a:t>
            </a:r>
          </a:p>
        </p:txBody>
      </p:sp>
      <p:sp>
        <p:nvSpPr>
          <p:cNvPr id="49" name="Rectangle 48"/>
          <p:cNvSpPr/>
          <p:nvPr/>
        </p:nvSpPr>
        <p:spPr bwMode="auto">
          <a:xfrm>
            <a:off x="8183483" y="3506564"/>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err="1">
                <a:solidFill>
                  <a:schemeClr val="bg1"/>
                </a:solidFill>
                <a:cs typeface="Segoe UI Light" panose="020B0502040204020203" pitchFamily="34" charset="0"/>
              </a:rPr>
              <a:t>Searchify</a:t>
            </a:r>
            <a:endParaRPr lang="en-US" sz="1400" dirty="0">
              <a:solidFill>
                <a:schemeClr val="bg1"/>
              </a:solidFill>
              <a:cs typeface="Segoe UI Light" panose="020B0502040204020203" pitchFamily="34" charset="0"/>
            </a:endParaRPr>
          </a:p>
        </p:txBody>
      </p:sp>
      <p:sp>
        <p:nvSpPr>
          <p:cNvPr id="50" name="Rectangle 49"/>
          <p:cNvSpPr/>
          <p:nvPr/>
        </p:nvSpPr>
        <p:spPr bwMode="auto">
          <a:xfrm>
            <a:off x="8183483" y="4205967"/>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LucidWorks</a:t>
            </a:r>
          </a:p>
        </p:txBody>
      </p:sp>
      <p:sp>
        <p:nvSpPr>
          <p:cNvPr id="51" name="Rectangle 50"/>
          <p:cNvSpPr/>
          <p:nvPr/>
        </p:nvSpPr>
        <p:spPr bwMode="auto">
          <a:xfrm>
            <a:off x="8178248" y="4875125"/>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err="1">
                <a:solidFill>
                  <a:schemeClr val="bg1"/>
                </a:solidFill>
                <a:cs typeface="Segoe UI Light" panose="020B0502040204020203" pitchFamily="34" charset="0"/>
              </a:rPr>
              <a:t>Algolia</a:t>
            </a:r>
            <a:endParaRPr lang="en-US" sz="1400" dirty="0">
              <a:solidFill>
                <a:schemeClr val="bg1"/>
              </a:solidFill>
              <a:cs typeface="Segoe UI Light" panose="020B0502040204020203" pitchFamily="34" charset="0"/>
            </a:endParaRPr>
          </a:p>
        </p:txBody>
      </p:sp>
      <p:sp>
        <p:nvSpPr>
          <p:cNvPr id="53" name="Rectangle 52"/>
          <p:cNvSpPr/>
          <p:nvPr/>
        </p:nvSpPr>
        <p:spPr bwMode="auto">
          <a:xfrm>
            <a:off x="8178248" y="5553595"/>
            <a:ext cx="2141177" cy="5397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400" dirty="0">
                <a:solidFill>
                  <a:schemeClr val="bg1"/>
                </a:solidFill>
                <a:cs typeface="Segoe UI Light" panose="020B0502040204020203" pitchFamily="34" charset="0"/>
              </a:rPr>
              <a:t>Others</a:t>
            </a:r>
          </a:p>
        </p:txBody>
      </p:sp>
      <p:sp>
        <p:nvSpPr>
          <p:cNvPr id="54" name="Rectangle 53"/>
          <p:cNvSpPr/>
          <p:nvPr/>
        </p:nvSpPr>
        <p:spPr bwMode="auto">
          <a:xfrm>
            <a:off x="5924652" y="2993892"/>
            <a:ext cx="1653195" cy="9945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Search as </a:t>
            </a:r>
          </a:p>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a service</a:t>
            </a:r>
          </a:p>
        </p:txBody>
      </p:sp>
      <p:sp>
        <p:nvSpPr>
          <p:cNvPr id="56" name="Rectangle 55"/>
          <p:cNvSpPr/>
          <p:nvPr/>
        </p:nvSpPr>
        <p:spPr bwMode="auto">
          <a:xfrm>
            <a:off x="8135324" y="1511376"/>
            <a:ext cx="52791" cy="458201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bg1"/>
              </a:solidFill>
              <a:ea typeface="Segoe UI" pitchFamily="34" charset="0"/>
              <a:cs typeface="Segoe UI" pitchFamily="34" charset="0"/>
            </a:endParaRPr>
          </a:p>
        </p:txBody>
      </p:sp>
      <p:sp>
        <p:nvSpPr>
          <p:cNvPr id="57" name="Rectangle 56"/>
          <p:cNvSpPr/>
          <p:nvPr/>
        </p:nvSpPr>
        <p:spPr bwMode="auto">
          <a:xfrm>
            <a:off x="7566124" y="3481811"/>
            <a:ext cx="614182"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p:nvSpPr>
        <p:spPr bwMode="auto">
          <a:xfrm>
            <a:off x="2682910" y="3747492"/>
            <a:ext cx="2527043" cy="687029"/>
          </a:xfrm>
          <a:prstGeom prst="ellipse">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7958817" y="1433078"/>
            <a:ext cx="2527043" cy="687029"/>
          </a:xfrm>
          <a:prstGeom prst="ellipse">
            <a:avLst/>
          </a:prstGeom>
          <a:no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p:cNvCxnSpPr>
            <a:stCxn id="3" idx="3"/>
          </p:cNvCxnSpPr>
          <p:nvPr/>
        </p:nvCxnSpPr>
        <p:spPr>
          <a:xfrm flipV="1">
            <a:off x="5209953" y="1874018"/>
            <a:ext cx="2587568" cy="1909160"/>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70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Box 476"/>
          <p:cNvSpPr txBox="1"/>
          <p:nvPr/>
        </p:nvSpPr>
        <p:spPr>
          <a:xfrm>
            <a:off x="3970606" y="2703445"/>
            <a:ext cx="3451668" cy="659852"/>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latin typeface="+mj-lt"/>
              </a:rPr>
              <a:t>Reduce complexity</a:t>
            </a:r>
          </a:p>
        </p:txBody>
      </p:sp>
      <p:sp>
        <p:nvSpPr>
          <p:cNvPr id="16" name="TextBox 15"/>
          <p:cNvSpPr txBox="1"/>
          <p:nvPr/>
        </p:nvSpPr>
        <p:spPr>
          <a:xfrm>
            <a:off x="3970605" y="3462389"/>
            <a:ext cx="3451668" cy="1505772"/>
          </a:xfrm>
          <a:prstGeom prst="rect">
            <a:avLst/>
          </a:prstGeom>
          <a:solidFill>
            <a:schemeClr val="tx1">
              <a:lumMod val="20000"/>
              <a:lumOff val="80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91440">
              <a:lnSpc>
                <a:spcPct val="100000"/>
              </a:lnSpc>
            </a:pPr>
            <a:r>
              <a:rPr lang="en-US" sz="1400" dirty="0">
                <a:solidFill>
                  <a:schemeClr val="tx1"/>
                </a:solidFill>
              </a:rPr>
              <a:t>Simplify search index management</a:t>
            </a:r>
          </a:p>
          <a:p>
            <a:pPr marL="91440">
              <a:lnSpc>
                <a:spcPct val="100000"/>
              </a:lnSpc>
            </a:pPr>
            <a:r>
              <a:rPr lang="en-US" sz="1400" dirty="0">
                <a:solidFill>
                  <a:schemeClr val="tx1"/>
                </a:solidFill>
              </a:rPr>
              <a:t>Scale out easily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351203" y="1154866"/>
            <a:ext cx="11318510" cy="1231106"/>
          </a:xfrm>
          <a:prstGeom prst="rect">
            <a:avLst/>
          </a:prstGeom>
        </p:spPr>
        <p:txBody>
          <a:bodyPr wrap="square">
            <a:spAutoFit/>
          </a:bodyPr>
          <a:lstStyle/>
          <a:p>
            <a:pPr>
              <a:spcAft>
                <a:spcPts val="600"/>
              </a:spcAft>
            </a:pPr>
            <a:r>
              <a:rPr lang="en-US" sz="1600" dirty="0">
                <a:latin typeface="+mj-lt"/>
                <a:ea typeface="Calibri" panose="020F0502020204030204" pitchFamily="34" charset="0"/>
                <a:cs typeface="Calibri" panose="020F0502020204030204" pitchFamily="34" charset="0"/>
              </a:rPr>
              <a:t>A </a:t>
            </a:r>
            <a:r>
              <a:rPr lang="en-US" sz="1600" dirty="0">
                <a:ea typeface="Calibri" panose="020F0502020204030204" pitchFamily="34" charset="0"/>
                <a:cs typeface="Calibri" panose="020F0502020204030204" pitchFamily="34" charset="0"/>
              </a:rPr>
              <a:t>fully-managed search solution </a:t>
            </a:r>
            <a:r>
              <a:rPr lang="en-US" sz="1600" dirty="0">
                <a:latin typeface="+mj-lt"/>
                <a:ea typeface="Calibri" panose="020F0502020204030204" pitchFamily="34" charset="0"/>
                <a:cs typeface="Calibri" panose="020F0502020204030204" pitchFamily="34" charset="0"/>
              </a:rPr>
              <a:t>that allows developers to enable search experiences in applications. </a:t>
            </a:r>
          </a:p>
          <a:p>
            <a:pPr>
              <a:spcAft>
                <a:spcPts val="600"/>
              </a:spcAft>
            </a:pPr>
            <a:r>
              <a:rPr lang="en-US" sz="1600" dirty="0">
                <a:latin typeface="+mj-lt"/>
                <a:ea typeface="Calibri" panose="020F0502020204030204" pitchFamily="34" charset="0"/>
                <a:cs typeface="Calibri" panose="020F0502020204030204" pitchFamily="34" charset="0"/>
              </a:rPr>
              <a:t>Embed a sophisticated search experience into web and mobile applications </a:t>
            </a:r>
            <a:r>
              <a:rPr lang="en-US" sz="1600" dirty="0">
                <a:ea typeface="Calibri" panose="020F0502020204030204" pitchFamily="34" charset="0"/>
                <a:cs typeface="Calibri" panose="020F0502020204030204" pitchFamily="34" charset="0"/>
              </a:rPr>
              <a:t>without having to worry </a:t>
            </a:r>
            <a:r>
              <a:rPr lang="en-US" sz="1600" dirty="0">
                <a:latin typeface="+mj-lt"/>
                <a:ea typeface="Calibri" panose="020F0502020204030204" pitchFamily="34" charset="0"/>
                <a:cs typeface="Calibri" panose="020F0502020204030204" pitchFamily="34" charset="0"/>
              </a:rPr>
              <a:t>about the complexities of full-text search and without having to deploy, maintain, or manage any infrastructure.</a:t>
            </a:r>
            <a:endParaRPr lang="en-US" sz="1600" dirty="0">
              <a:latin typeface="+mj-lt"/>
            </a:endParaRPr>
          </a:p>
          <a:p>
            <a:pPr>
              <a:spcAft>
                <a:spcPts val="600"/>
              </a:spcAft>
            </a:pPr>
            <a:r>
              <a:rPr lang="en-US" sz="1600" dirty="0">
                <a:latin typeface="+mj-lt"/>
              </a:rPr>
              <a:t>Perfect for </a:t>
            </a:r>
            <a:r>
              <a:rPr lang="en-US" sz="1600" dirty="0">
                <a:ea typeface="Calibri" panose="020F0502020204030204" pitchFamily="34" charset="0"/>
                <a:cs typeface="Calibri" panose="020F0502020204030204" pitchFamily="34" charset="0"/>
              </a:rPr>
              <a:t>enterprise cloud developers, cloud software vendors, </a:t>
            </a:r>
            <a:r>
              <a:rPr lang="en-US" sz="1600" dirty="0">
                <a:latin typeface="+mj-lt"/>
              </a:rPr>
              <a:t>or</a:t>
            </a:r>
            <a:r>
              <a:rPr lang="en-US" sz="1600" dirty="0">
                <a:latin typeface="+mj-lt"/>
                <a:ea typeface="Calibri" panose="020F0502020204030204" pitchFamily="34" charset="0"/>
                <a:cs typeface="Calibri" panose="020F0502020204030204" pitchFamily="34" charset="0"/>
              </a:rPr>
              <a:t> </a:t>
            </a:r>
            <a:r>
              <a:rPr lang="en-US" sz="1600" dirty="0">
                <a:ea typeface="Calibri" panose="020F0502020204030204" pitchFamily="34" charset="0"/>
                <a:cs typeface="Calibri" panose="020F0502020204030204" pitchFamily="34" charset="0"/>
              </a:rPr>
              <a:t>cloud architects </a:t>
            </a:r>
            <a:r>
              <a:rPr lang="en-US" sz="1600" dirty="0">
                <a:latin typeface="+mj-lt"/>
              </a:rPr>
              <a:t>who need a fully-managed search solution.</a:t>
            </a:r>
          </a:p>
        </p:txBody>
      </p:sp>
      <p:sp>
        <p:nvSpPr>
          <p:cNvPr id="14" name="TextBox 13"/>
          <p:cNvSpPr txBox="1"/>
          <p:nvPr/>
        </p:nvSpPr>
        <p:spPr>
          <a:xfrm>
            <a:off x="418610" y="3462388"/>
            <a:ext cx="3235937" cy="1505771"/>
          </a:xfrm>
          <a:prstGeom prst="rect">
            <a:avLst/>
          </a:prstGeom>
          <a:solidFill>
            <a:schemeClr val="tx1">
              <a:lumMod val="20000"/>
              <a:lumOff val="80000"/>
            </a:schemeClr>
          </a:solidFill>
        </p:spPr>
        <p:txBody>
          <a:bodyPr wrap="square" lIns="91416" tIns="91416" rIns="91416" bIns="9141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91440">
              <a:lnSpc>
                <a:spcPct val="100000"/>
              </a:lnSpc>
            </a:pPr>
            <a:r>
              <a:rPr lang="en-US" sz="1400" dirty="0">
                <a:solidFill>
                  <a:schemeClr val="tx1"/>
                </a:solidFill>
              </a:rPr>
              <a:t>Powerful, guaranteed performance</a:t>
            </a:r>
          </a:p>
          <a:p>
            <a:pPr marL="91440">
              <a:lnSpc>
                <a:spcPct val="100000"/>
              </a:lnSpc>
            </a:pPr>
            <a:r>
              <a:rPr lang="en-US" sz="1400" dirty="0">
                <a:solidFill>
                  <a:schemeClr val="tx1"/>
                </a:solidFill>
              </a:rPr>
              <a:t>Sophisticated search</a:t>
            </a:r>
          </a:p>
          <a:p>
            <a:pPr marL="91440">
              <a:lnSpc>
                <a:spcPct val="100000"/>
              </a:lnSpc>
            </a:pPr>
            <a:r>
              <a:rPr lang="en-US" sz="1400" dirty="0">
                <a:solidFill>
                  <a:schemeClr val="tx1"/>
                </a:solidFill>
              </a:rPr>
              <a:t>Connects business goals to the application</a:t>
            </a:r>
          </a:p>
        </p:txBody>
      </p:sp>
      <p:sp>
        <p:nvSpPr>
          <p:cNvPr id="15" name="TextBox 14"/>
          <p:cNvSpPr txBox="1"/>
          <p:nvPr/>
        </p:nvSpPr>
        <p:spPr>
          <a:xfrm>
            <a:off x="7738332" y="3470304"/>
            <a:ext cx="3235940" cy="1497855"/>
          </a:xfrm>
          <a:prstGeom prst="rect">
            <a:avLst/>
          </a:prstGeom>
          <a:solidFill>
            <a:schemeClr val="tx1">
              <a:lumMod val="20000"/>
              <a:lumOff val="80000"/>
            </a:schemeClr>
          </a:solidFill>
        </p:spPr>
        <p:txBody>
          <a:bodyPr wrap="square" lIns="91416" tIns="91416" rIns="91416" bIns="91416" rtlCol="0" anchor="t" anchorCtr="0">
            <a:noAutofit/>
          </a:bodyPr>
          <a:lstStyle>
            <a:defPPr>
              <a:defRPr lang="en-US"/>
            </a:defPPr>
            <a:lvl1pPr defTabSz="913949">
              <a:lnSpc>
                <a:spcPct val="90000"/>
              </a:lnSpc>
              <a:spcAft>
                <a:spcPts val="1000"/>
              </a:spcAft>
              <a:defRPr sz="1400" kern="0">
                <a:solidFill>
                  <a:srgbClr val="505050"/>
                </a:solidFill>
              </a:defRPr>
            </a:lvl1pPr>
          </a:lstStyle>
          <a:p>
            <a:pPr marL="91440">
              <a:lnSpc>
                <a:spcPct val="100000"/>
              </a:lnSpc>
            </a:pPr>
            <a:r>
              <a:rPr lang="en-US" dirty="0">
                <a:solidFill>
                  <a:schemeClr val="tx1"/>
                </a:solidFill>
              </a:rPr>
              <a:t>Fast time to market</a:t>
            </a:r>
          </a:p>
          <a:p>
            <a:pPr marL="91440">
              <a:lnSpc>
                <a:spcPct val="100000"/>
              </a:lnSpc>
            </a:pPr>
            <a:r>
              <a:rPr lang="en-US" dirty="0">
                <a:solidFill>
                  <a:schemeClr val="tx1"/>
                </a:solidFill>
              </a:rPr>
              <a:t>Backed by Microsoft Azure</a:t>
            </a:r>
          </a:p>
        </p:txBody>
      </p:sp>
      <p:sp>
        <p:nvSpPr>
          <p:cNvPr id="17" name="TextBox 475"/>
          <p:cNvSpPr txBox="1"/>
          <p:nvPr/>
        </p:nvSpPr>
        <p:spPr>
          <a:xfrm>
            <a:off x="418608" y="2703445"/>
            <a:ext cx="3235935" cy="659850"/>
          </a:xfrm>
          <a:prstGeom prst="rect">
            <a:avLst/>
          </a:prstGeom>
          <a:solidFill>
            <a:schemeClr val="accent1"/>
          </a:solidFill>
          <a:ln>
            <a:noFill/>
          </a:ln>
        </p:spPr>
        <p:txBody>
          <a:bodyPr wrap="square" lIns="182832" tIns="182832" rIns="182832" bIns="182832" rtlCol="0" anchor="ctr">
            <a:noAutofit/>
          </a:bodyPr>
          <a:lstStyle/>
          <a:p>
            <a:pPr defTabSz="913675">
              <a:lnSpc>
                <a:spcPct val="90000"/>
              </a:lnSpc>
              <a:spcBef>
                <a:spcPts val="600"/>
              </a:spcBef>
              <a:defRPr/>
            </a:pPr>
            <a:r>
              <a:rPr lang="en-US" kern="0" dirty="0">
                <a:solidFill>
                  <a:srgbClr val="FFFFFF"/>
                </a:solidFill>
                <a:latin typeface="+mj-lt"/>
                <a:cs typeface="Segoe UI" panose="020B0502040204020203" pitchFamily="34" charset="0"/>
              </a:rPr>
              <a:t>Surface your data</a:t>
            </a:r>
            <a:endParaRPr lang="en-US" kern="0" dirty="0">
              <a:gradFill>
                <a:gsLst>
                  <a:gs pos="0">
                    <a:srgbClr val="FFFFFF"/>
                  </a:gs>
                  <a:gs pos="100000">
                    <a:srgbClr val="FFFFFF"/>
                  </a:gs>
                </a:gsLst>
                <a:lin ang="5400000" scaled="1"/>
              </a:gradFill>
              <a:latin typeface="+mj-lt"/>
              <a:cs typeface="Segoe UI" panose="020B0502040204020203" pitchFamily="34" charset="0"/>
            </a:endParaRP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9675097" y="4376058"/>
            <a:ext cx="2538923" cy="2146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477"/>
          <p:cNvSpPr txBox="1"/>
          <p:nvPr/>
        </p:nvSpPr>
        <p:spPr>
          <a:xfrm>
            <a:off x="7738331" y="2708891"/>
            <a:ext cx="3235939" cy="653963"/>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00" dirty="0">
                <a:gradFill>
                  <a:gsLst>
                    <a:gs pos="0">
                      <a:srgbClr val="FFFFFF"/>
                    </a:gs>
                    <a:gs pos="100000">
                      <a:srgbClr val="FFFFFF"/>
                    </a:gs>
                  </a:gsLst>
                  <a:lin ang="5400000" scaled="1"/>
                </a:gradFill>
                <a:latin typeface="+mj-lt"/>
              </a:rPr>
              <a:t>Move quickly with Confidence</a:t>
            </a:r>
          </a:p>
        </p:txBody>
      </p:sp>
      <p:sp>
        <p:nvSpPr>
          <p:cNvPr id="3" name="TextBox 2"/>
          <p:cNvSpPr txBox="1"/>
          <p:nvPr/>
        </p:nvSpPr>
        <p:spPr>
          <a:xfrm>
            <a:off x="10633810" y="15659"/>
            <a:ext cx="1547174" cy="276999"/>
          </a:xfrm>
          <a:prstGeom prst="rect">
            <a:avLst/>
          </a:prstGeom>
          <a:noFill/>
        </p:spPr>
        <p:txBody>
          <a:bodyPr wrap="square" lIns="0" tIns="0" rIns="0" bIns="0" rtlCol="0">
            <a:spAutoFit/>
          </a:bodyPr>
          <a:lstStyle/>
          <a:p>
            <a:pPr algn="r"/>
            <a:r>
              <a:rPr lang="en-US" dirty="0">
                <a:gradFill>
                  <a:gsLst>
                    <a:gs pos="0">
                      <a:srgbClr val="000000">
                        <a:lumMod val="75000"/>
                        <a:lumOff val="25000"/>
                      </a:srgbClr>
                    </a:gs>
                    <a:gs pos="80000">
                      <a:srgbClr val="000000">
                        <a:lumMod val="65000"/>
                        <a:lumOff val="35000"/>
                      </a:srgbClr>
                    </a:gs>
                  </a:gsLst>
                  <a:lin ang="16200000" scaled="0"/>
                </a:gradFill>
                <a:latin typeface="Segoe UI Light" pitchFamily="34" charset="0"/>
              </a:rPr>
              <a:t>1 of 4</a:t>
            </a:r>
          </a:p>
        </p:txBody>
      </p:sp>
    </p:spTree>
    <p:extLst>
      <p:ext uri="{BB962C8B-B14F-4D97-AF65-F5344CB8AC3E}">
        <p14:creationId xmlns:p14="http://schemas.microsoft.com/office/powerpoint/2010/main" val="911974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23" y="2596033"/>
            <a:ext cx="11653521" cy="956059"/>
          </a:xfrm>
        </p:spPr>
        <p:txBody>
          <a:bodyPr/>
          <a:lstStyle/>
          <a:p>
            <a:pPr algn="ctr"/>
            <a:r>
              <a:rPr lang="en-US" dirty="0"/>
              <a:t>Where does search fit in at CarMax?</a:t>
            </a:r>
          </a:p>
        </p:txBody>
      </p:sp>
    </p:spTree>
    <p:extLst>
      <p:ext uri="{BB962C8B-B14F-4D97-AF65-F5344CB8AC3E}">
        <p14:creationId xmlns:p14="http://schemas.microsoft.com/office/powerpoint/2010/main" val="40102923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Ecommerce and online retail</a:t>
            </a:r>
          </a:p>
        </p:txBody>
      </p:sp>
      <p:sp>
        <p:nvSpPr>
          <p:cNvPr id="3" name="Content Placeholder 2"/>
          <p:cNvSpPr>
            <a:spLocks noGrp="1"/>
          </p:cNvSpPr>
          <p:nvPr>
            <p:ph type="body" sz="quarter" idx="4294967295"/>
          </p:nvPr>
        </p:nvSpPr>
        <p:spPr>
          <a:xfrm>
            <a:off x="259105" y="1301146"/>
            <a:ext cx="8415338" cy="4248150"/>
          </a:xfrm>
        </p:spPr>
        <p:txBody>
          <a:bodyPr>
            <a:noAutofit/>
          </a:bodyPr>
          <a:lstStyle/>
          <a:p>
            <a:pPr marL="0" indent="0">
              <a:buNone/>
            </a:pPr>
            <a:r>
              <a:rPr lang="en-US" sz="2400" dirty="0">
                <a:latin typeface="+mj-lt"/>
              </a:rPr>
              <a:t>Enable retail customers to find products through search and provide a great search experience with spelling corrections, suggestions, and faceting</a:t>
            </a:r>
          </a:p>
          <a:p>
            <a:pPr marL="0" indent="0">
              <a:buNone/>
            </a:pPr>
            <a:endParaRPr lang="en-US" sz="2400" dirty="0">
              <a:latin typeface="+mj-lt"/>
            </a:endParaRPr>
          </a:p>
          <a:p>
            <a:pPr marL="336145" lvl="1" indent="0">
              <a:buNone/>
            </a:pPr>
            <a:r>
              <a:rPr lang="en-US" sz="2000" dirty="0">
                <a:latin typeface="+mj-lt"/>
              </a:rPr>
              <a:t>Fine-tuned ranking models accommodating:</a:t>
            </a:r>
          </a:p>
          <a:p>
            <a:pPr marL="560241" lvl="2" indent="0">
              <a:buNone/>
            </a:pPr>
            <a:r>
              <a:rPr lang="en-US" sz="1600" dirty="0">
                <a:latin typeface="+mj-lt"/>
              </a:rPr>
              <a:t>Popularity and rating</a:t>
            </a:r>
          </a:p>
          <a:p>
            <a:pPr marL="560241" lvl="2" indent="0">
              <a:buNone/>
            </a:pPr>
            <a:r>
              <a:rPr lang="en-US" sz="1600" dirty="0">
                <a:latin typeface="+mj-lt"/>
              </a:rPr>
              <a:t>Inventory</a:t>
            </a:r>
          </a:p>
          <a:p>
            <a:pPr marL="560241" lvl="2" indent="0">
              <a:buNone/>
            </a:pPr>
            <a:r>
              <a:rPr lang="en-US" sz="1600" dirty="0">
                <a:latin typeface="+mj-lt"/>
              </a:rPr>
              <a:t>Margin, discounts, and vendor promotions</a:t>
            </a:r>
          </a:p>
          <a:p>
            <a:pPr marL="336145" lvl="1" indent="0">
              <a:lnSpc>
                <a:spcPct val="100000"/>
              </a:lnSpc>
              <a:buNone/>
            </a:pPr>
            <a:r>
              <a:rPr lang="en-US" sz="2000" dirty="0">
                <a:latin typeface="+mj-lt"/>
              </a:rPr>
              <a:t>Support frequent index updates of price and stock levels</a:t>
            </a:r>
          </a:p>
          <a:p>
            <a:pPr marL="336145" lvl="1" indent="0">
              <a:lnSpc>
                <a:spcPct val="100000"/>
              </a:lnSpc>
              <a:buNone/>
            </a:pPr>
            <a:r>
              <a:rPr lang="en-US" sz="2000" dirty="0">
                <a:latin typeface="+mj-lt"/>
              </a:rPr>
              <a:t>Geo-search to find products available close to user</a:t>
            </a:r>
          </a:p>
          <a:p>
            <a:pPr marL="336145" lvl="1" indent="0">
              <a:lnSpc>
                <a:spcPct val="100000"/>
              </a:lnSpc>
              <a:buNone/>
            </a:pPr>
            <a:r>
              <a:rPr lang="en-US" sz="2000" dirty="0">
                <a:latin typeface="+mj-lt"/>
              </a:rPr>
              <a:t>High query rate</a:t>
            </a:r>
          </a:p>
          <a:p>
            <a:pPr marL="0" indent="0">
              <a:buNone/>
            </a:pPr>
            <a:endParaRPr lang="en-US" sz="2400" dirty="0">
              <a:latin typeface="+mj-lt"/>
            </a:endParaRPr>
          </a:p>
        </p:txBody>
      </p:sp>
      <p:grpSp>
        <p:nvGrpSpPr>
          <p:cNvPr id="8" name="Group 142"/>
          <p:cNvGrpSpPr>
            <a:grpSpLocks noChangeAspect="1"/>
          </p:cNvGrpSpPr>
          <p:nvPr/>
        </p:nvGrpSpPr>
        <p:grpSpPr bwMode="auto">
          <a:xfrm>
            <a:off x="9335738" y="2016772"/>
            <a:ext cx="2335427" cy="4184741"/>
            <a:chOff x="2911" y="400"/>
            <a:chExt cx="2013" cy="3607"/>
          </a:xfrm>
        </p:grpSpPr>
        <p:sp>
          <p:nvSpPr>
            <p:cNvPr id="9" name="AutoShape 141"/>
            <p:cNvSpPr>
              <a:spLocks noChangeAspect="1" noChangeArrowheads="1" noTextEdit="1"/>
            </p:cNvSpPr>
            <p:nvPr/>
          </p:nvSpPr>
          <p:spPr bwMode="auto">
            <a:xfrm>
              <a:off x="2911" y="400"/>
              <a:ext cx="2013" cy="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43"/>
            <p:cNvSpPr>
              <a:spLocks/>
            </p:cNvSpPr>
            <p:nvPr/>
          </p:nvSpPr>
          <p:spPr bwMode="auto">
            <a:xfrm>
              <a:off x="2913" y="2344"/>
              <a:ext cx="2009" cy="1512"/>
            </a:xfrm>
            <a:custGeom>
              <a:avLst/>
              <a:gdLst>
                <a:gd name="T0" fmla="*/ 850 w 850"/>
                <a:gd name="T1" fmla="*/ 17 h 640"/>
                <a:gd name="T2" fmla="*/ 834 w 850"/>
                <a:gd name="T3" fmla="*/ 0 h 640"/>
                <a:gd name="T4" fmla="*/ 17 w 850"/>
                <a:gd name="T5" fmla="*/ 0 h 640"/>
                <a:gd name="T6" fmla="*/ 0 w 850"/>
                <a:gd name="T7" fmla="*/ 17 h 640"/>
                <a:gd name="T8" fmla="*/ 0 w 850"/>
                <a:gd name="T9" fmla="*/ 573 h 640"/>
                <a:gd name="T10" fmla="*/ 17 w 850"/>
                <a:gd name="T11" fmla="*/ 590 h 640"/>
                <a:gd name="T12" fmla="*/ 395 w 850"/>
                <a:gd name="T13" fmla="*/ 590 h 640"/>
                <a:gd name="T14" fmla="*/ 382 w 850"/>
                <a:gd name="T15" fmla="*/ 627 h 640"/>
                <a:gd name="T16" fmla="*/ 307 w 850"/>
                <a:gd name="T17" fmla="*/ 627 h 640"/>
                <a:gd name="T18" fmla="*/ 307 w 850"/>
                <a:gd name="T19" fmla="*/ 640 h 640"/>
                <a:gd name="T20" fmla="*/ 539 w 850"/>
                <a:gd name="T21" fmla="*/ 640 h 640"/>
                <a:gd name="T22" fmla="*/ 539 w 850"/>
                <a:gd name="T23" fmla="*/ 627 h 640"/>
                <a:gd name="T24" fmla="*/ 478 w 850"/>
                <a:gd name="T25" fmla="*/ 627 h 640"/>
                <a:gd name="T26" fmla="*/ 466 w 850"/>
                <a:gd name="T27" fmla="*/ 590 h 640"/>
                <a:gd name="T28" fmla="*/ 834 w 850"/>
                <a:gd name="T29" fmla="*/ 590 h 640"/>
                <a:gd name="T30" fmla="*/ 850 w 850"/>
                <a:gd name="T31" fmla="*/ 573 h 640"/>
                <a:gd name="T32" fmla="*/ 850 w 850"/>
                <a:gd name="T33" fmla="*/ 17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0" h="640">
                  <a:moveTo>
                    <a:pt x="850" y="17"/>
                  </a:moveTo>
                  <a:cubicBezTo>
                    <a:pt x="850" y="8"/>
                    <a:pt x="843" y="0"/>
                    <a:pt x="834" y="0"/>
                  </a:cubicBezTo>
                  <a:cubicBezTo>
                    <a:pt x="17" y="0"/>
                    <a:pt x="17" y="0"/>
                    <a:pt x="17" y="0"/>
                  </a:cubicBezTo>
                  <a:cubicBezTo>
                    <a:pt x="7" y="0"/>
                    <a:pt x="0" y="8"/>
                    <a:pt x="0" y="17"/>
                  </a:cubicBezTo>
                  <a:cubicBezTo>
                    <a:pt x="0" y="573"/>
                    <a:pt x="0" y="573"/>
                    <a:pt x="0" y="573"/>
                  </a:cubicBezTo>
                  <a:cubicBezTo>
                    <a:pt x="0" y="582"/>
                    <a:pt x="7" y="590"/>
                    <a:pt x="17" y="590"/>
                  </a:cubicBezTo>
                  <a:cubicBezTo>
                    <a:pt x="395" y="590"/>
                    <a:pt x="395" y="590"/>
                    <a:pt x="395" y="590"/>
                  </a:cubicBezTo>
                  <a:cubicBezTo>
                    <a:pt x="382" y="627"/>
                    <a:pt x="382" y="627"/>
                    <a:pt x="382" y="627"/>
                  </a:cubicBezTo>
                  <a:cubicBezTo>
                    <a:pt x="307" y="627"/>
                    <a:pt x="307" y="627"/>
                    <a:pt x="307" y="627"/>
                  </a:cubicBezTo>
                  <a:cubicBezTo>
                    <a:pt x="307" y="640"/>
                    <a:pt x="307" y="640"/>
                    <a:pt x="307" y="640"/>
                  </a:cubicBezTo>
                  <a:cubicBezTo>
                    <a:pt x="539" y="640"/>
                    <a:pt x="539" y="640"/>
                    <a:pt x="539" y="640"/>
                  </a:cubicBezTo>
                  <a:cubicBezTo>
                    <a:pt x="539" y="627"/>
                    <a:pt x="539" y="627"/>
                    <a:pt x="539" y="627"/>
                  </a:cubicBezTo>
                  <a:cubicBezTo>
                    <a:pt x="478" y="627"/>
                    <a:pt x="478" y="627"/>
                    <a:pt x="478" y="627"/>
                  </a:cubicBezTo>
                  <a:cubicBezTo>
                    <a:pt x="466" y="590"/>
                    <a:pt x="466" y="590"/>
                    <a:pt x="466" y="590"/>
                  </a:cubicBezTo>
                  <a:cubicBezTo>
                    <a:pt x="834" y="590"/>
                    <a:pt x="834" y="590"/>
                    <a:pt x="834" y="590"/>
                  </a:cubicBezTo>
                  <a:cubicBezTo>
                    <a:pt x="843" y="590"/>
                    <a:pt x="850" y="582"/>
                    <a:pt x="850" y="573"/>
                  </a:cubicBezTo>
                  <a:lnTo>
                    <a:pt x="850" y="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144"/>
            <p:cNvSpPr>
              <a:spLocks noChangeArrowheads="1"/>
            </p:cNvSpPr>
            <p:nvPr/>
          </p:nvSpPr>
          <p:spPr bwMode="auto">
            <a:xfrm>
              <a:off x="2963" y="2394"/>
              <a:ext cx="1911" cy="10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45"/>
            <p:cNvSpPr>
              <a:spLocks/>
            </p:cNvSpPr>
            <p:nvPr/>
          </p:nvSpPr>
          <p:spPr bwMode="auto">
            <a:xfrm>
              <a:off x="4596" y="3903"/>
              <a:ext cx="208" cy="104"/>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19" y="0"/>
                    <a:pt x="0" y="20"/>
                    <a:pt x="0" y="44"/>
                  </a:cubicBezTo>
                  <a:cubicBezTo>
                    <a:pt x="88" y="44"/>
                    <a:pt x="88" y="44"/>
                    <a:pt x="88" y="44"/>
                  </a:cubicBezTo>
                  <a:cubicBezTo>
                    <a:pt x="88" y="20"/>
                    <a:pt x="68" y="0"/>
                    <a:pt x="44"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46"/>
            <p:cNvSpPr>
              <a:spLocks/>
            </p:cNvSpPr>
            <p:nvPr/>
          </p:nvSpPr>
          <p:spPr bwMode="auto">
            <a:xfrm>
              <a:off x="2963" y="3896"/>
              <a:ext cx="1559" cy="109"/>
            </a:xfrm>
            <a:custGeom>
              <a:avLst/>
              <a:gdLst>
                <a:gd name="T0" fmla="*/ 1559 w 1559"/>
                <a:gd name="T1" fmla="*/ 109 h 109"/>
                <a:gd name="T2" fmla="*/ 0 w 1559"/>
                <a:gd name="T3" fmla="*/ 109 h 109"/>
                <a:gd name="T4" fmla="*/ 0 w 1559"/>
                <a:gd name="T5" fmla="*/ 64 h 109"/>
                <a:gd name="T6" fmla="*/ 158 w 1559"/>
                <a:gd name="T7" fmla="*/ 0 h 109"/>
                <a:gd name="T8" fmla="*/ 1401 w 1559"/>
                <a:gd name="T9" fmla="*/ 0 h 109"/>
                <a:gd name="T10" fmla="*/ 1559 w 1559"/>
                <a:gd name="T11" fmla="*/ 64 h 109"/>
                <a:gd name="T12" fmla="*/ 1559 w 1559"/>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1559" h="109">
                  <a:moveTo>
                    <a:pt x="1559" y="109"/>
                  </a:moveTo>
                  <a:lnTo>
                    <a:pt x="0" y="109"/>
                  </a:lnTo>
                  <a:lnTo>
                    <a:pt x="0" y="64"/>
                  </a:lnTo>
                  <a:lnTo>
                    <a:pt x="158" y="0"/>
                  </a:lnTo>
                  <a:lnTo>
                    <a:pt x="1401" y="0"/>
                  </a:lnTo>
                  <a:lnTo>
                    <a:pt x="1559" y="64"/>
                  </a:lnTo>
                  <a:lnTo>
                    <a:pt x="1559" y="10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7"/>
            <p:cNvSpPr>
              <a:spLocks/>
            </p:cNvSpPr>
            <p:nvPr/>
          </p:nvSpPr>
          <p:spPr bwMode="auto">
            <a:xfrm>
              <a:off x="4180" y="3832"/>
              <a:ext cx="522" cy="154"/>
            </a:xfrm>
            <a:custGeom>
              <a:avLst/>
              <a:gdLst>
                <a:gd name="T0" fmla="*/ 218 w 221"/>
                <a:gd name="T1" fmla="*/ 65 h 65"/>
                <a:gd name="T2" fmla="*/ 0 w 221"/>
                <a:gd name="T3" fmla="*/ 7 h 65"/>
                <a:gd name="T4" fmla="*/ 0 w 221"/>
                <a:gd name="T5" fmla="*/ 0 h 65"/>
                <a:gd name="T6" fmla="*/ 221 w 221"/>
                <a:gd name="T7" fmla="*/ 59 h 65"/>
                <a:gd name="T8" fmla="*/ 218 w 221"/>
                <a:gd name="T9" fmla="*/ 65 h 65"/>
              </a:gdLst>
              <a:ahLst/>
              <a:cxnLst>
                <a:cxn ang="0">
                  <a:pos x="T0" y="T1"/>
                </a:cxn>
                <a:cxn ang="0">
                  <a:pos x="T2" y="T3"/>
                </a:cxn>
                <a:cxn ang="0">
                  <a:pos x="T4" y="T5"/>
                </a:cxn>
                <a:cxn ang="0">
                  <a:pos x="T6" y="T7"/>
                </a:cxn>
                <a:cxn ang="0">
                  <a:pos x="T8" y="T9"/>
                </a:cxn>
              </a:cxnLst>
              <a:rect l="0" t="0" r="r" b="b"/>
              <a:pathLst>
                <a:path w="221" h="65">
                  <a:moveTo>
                    <a:pt x="218" y="65"/>
                  </a:moveTo>
                  <a:cubicBezTo>
                    <a:pt x="152" y="27"/>
                    <a:pt x="76" y="7"/>
                    <a:pt x="0" y="7"/>
                  </a:cubicBezTo>
                  <a:cubicBezTo>
                    <a:pt x="0" y="0"/>
                    <a:pt x="0" y="0"/>
                    <a:pt x="0" y="0"/>
                  </a:cubicBezTo>
                  <a:cubicBezTo>
                    <a:pt x="77" y="0"/>
                    <a:pt x="154" y="21"/>
                    <a:pt x="221" y="59"/>
                  </a:cubicBezTo>
                  <a:lnTo>
                    <a:pt x="218" y="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8"/>
            <p:cNvSpPr>
              <a:spLocks/>
            </p:cNvSpPr>
            <p:nvPr/>
          </p:nvSpPr>
          <p:spPr bwMode="auto">
            <a:xfrm>
              <a:off x="3953" y="402"/>
              <a:ext cx="484" cy="829"/>
            </a:xfrm>
            <a:custGeom>
              <a:avLst/>
              <a:gdLst>
                <a:gd name="T0" fmla="*/ 205 w 205"/>
                <a:gd name="T1" fmla="*/ 116 h 351"/>
                <a:gd name="T2" fmla="*/ 205 w 205"/>
                <a:gd name="T3" fmla="*/ 13 h 351"/>
                <a:gd name="T4" fmla="*/ 191 w 205"/>
                <a:gd name="T5" fmla="*/ 0 h 351"/>
                <a:gd name="T6" fmla="*/ 13 w 205"/>
                <a:gd name="T7" fmla="*/ 0 h 351"/>
                <a:gd name="T8" fmla="*/ 0 w 205"/>
                <a:gd name="T9" fmla="*/ 13 h 351"/>
                <a:gd name="T10" fmla="*/ 0 w 205"/>
                <a:gd name="T11" fmla="*/ 338 h 351"/>
                <a:gd name="T12" fmla="*/ 13 w 205"/>
                <a:gd name="T13" fmla="*/ 351 h 351"/>
                <a:gd name="T14" fmla="*/ 191 w 205"/>
                <a:gd name="T15" fmla="*/ 351 h 351"/>
                <a:gd name="T16" fmla="*/ 205 w 205"/>
                <a:gd name="T17" fmla="*/ 338 h 351"/>
                <a:gd name="T18" fmla="*/ 205 w 205"/>
                <a:gd name="T19" fmla="*/ 187 h 351"/>
                <a:gd name="T20" fmla="*/ 205 w 205"/>
                <a:gd name="T21" fmla="*/ 11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351">
                  <a:moveTo>
                    <a:pt x="205" y="116"/>
                  </a:moveTo>
                  <a:cubicBezTo>
                    <a:pt x="205" y="13"/>
                    <a:pt x="205" y="13"/>
                    <a:pt x="205" y="13"/>
                  </a:cubicBezTo>
                  <a:cubicBezTo>
                    <a:pt x="205" y="6"/>
                    <a:pt x="199" y="0"/>
                    <a:pt x="191" y="0"/>
                  </a:cubicBezTo>
                  <a:cubicBezTo>
                    <a:pt x="13" y="0"/>
                    <a:pt x="13" y="0"/>
                    <a:pt x="13" y="0"/>
                  </a:cubicBezTo>
                  <a:cubicBezTo>
                    <a:pt x="6" y="0"/>
                    <a:pt x="0" y="6"/>
                    <a:pt x="0" y="13"/>
                  </a:cubicBezTo>
                  <a:cubicBezTo>
                    <a:pt x="0" y="338"/>
                    <a:pt x="0" y="338"/>
                    <a:pt x="0" y="338"/>
                  </a:cubicBezTo>
                  <a:cubicBezTo>
                    <a:pt x="0" y="345"/>
                    <a:pt x="6" y="351"/>
                    <a:pt x="13" y="351"/>
                  </a:cubicBezTo>
                  <a:cubicBezTo>
                    <a:pt x="191" y="351"/>
                    <a:pt x="191" y="351"/>
                    <a:pt x="191" y="351"/>
                  </a:cubicBezTo>
                  <a:cubicBezTo>
                    <a:pt x="199" y="351"/>
                    <a:pt x="205" y="345"/>
                    <a:pt x="205" y="338"/>
                  </a:cubicBezTo>
                  <a:cubicBezTo>
                    <a:pt x="205" y="187"/>
                    <a:pt x="205" y="187"/>
                    <a:pt x="205" y="187"/>
                  </a:cubicBezTo>
                  <a:lnTo>
                    <a:pt x="205" y="11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9"/>
            <p:cNvSpPr>
              <a:spLocks/>
            </p:cNvSpPr>
            <p:nvPr/>
          </p:nvSpPr>
          <p:spPr bwMode="auto">
            <a:xfrm>
              <a:off x="3017" y="976"/>
              <a:ext cx="889" cy="1295"/>
            </a:xfrm>
            <a:custGeom>
              <a:avLst/>
              <a:gdLst>
                <a:gd name="T0" fmla="*/ 0 w 376"/>
                <a:gd name="T1" fmla="*/ 253 h 548"/>
                <a:gd name="T2" fmla="*/ 0 w 376"/>
                <a:gd name="T3" fmla="*/ 524 h 548"/>
                <a:gd name="T4" fmla="*/ 25 w 376"/>
                <a:gd name="T5" fmla="*/ 548 h 548"/>
                <a:gd name="T6" fmla="*/ 351 w 376"/>
                <a:gd name="T7" fmla="*/ 548 h 548"/>
                <a:gd name="T8" fmla="*/ 376 w 376"/>
                <a:gd name="T9" fmla="*/ 524 h 548"/>
                <a:gd name="T10" fmla="*/ 376 w 376"/>
                <a:gd name="T11" fmla="*/ 25 h 548"/>
                <a:gd name="T12" fmla="*/ 351 w 376"/>
                <a:gd name="T13" fmla="*/ 0 h 548"/>
                <a:gd name="T14" fmla="*/ 25 w 376"/>
                <a:gd name="T15" fmla="*/ 0 h 548"/>
                <a:gd name="T16" fmla="*/ 0 w 376"/>
                <a:gd name="T17" fmla="*/ 25 h 548"/>
                <a:gd name="T18" fmla="*/ 0 w 376"/>
                <a:gd name="T19" fmla="*/ 173 h 548"/>
                <a:gd name="T20" fmla="*/ 0 w 376"/>
                <a:gd name="T21" fmla="*/ 253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6" h="548">
                  <a:moveTo>
                    <a:pt x="0" y="253"/>
                  </a:moveTo>
                  <a:cubicBezTo>
                    <a:pt x="0" y="524"/>
                    <a:pt x="0" y="524"/>
                    <a:pt x="0" y="524"/>
                  </a:cubicBezTo>
                  <a:cubicBezTo>
                    <a:pt x="0" y="537"/>
                    <a:pt x="11" y="548"/>
                    <a:pt x="25" y="548"/>
                  </a:cubicBezTo>
                  <a:cubicBezTo>
                    <a:pt x="351" y="548"/>
                    <a:pt x="351" y="548"/>
                    <a:pt x="351" y="548"/>
                  </a:cubicBezTo>
                  <a:cubicBezTo>
                    <a:pt x="365" y="548"/>
                    <a:pt x="376" y="537"/>
                    <a:pt x="376" y="524"/>
                  </a:cubicBezTo>
                  <a:cubicBezTo>
                    <a:pt x="376" y="25"/>
                    <a:pt x="376" y="25"/>
                    <a:pt x="376" y="25"/>
                  </a:cubicBezTo>
                  <a:cubicBezTo>
                    <a:pt x="376" y="11"/>
                    <a:pt x="365" y="0"/>
                    <a:pt x="351" y="0"/>
                  </a:cubicBezTo>
                  <a:cubicBezTo>
                    <a:pt x="25" y="0"/>
                    <a:pt x="25" y="0"/>
                    <a:pt x="25" y="0"/>
                  </a:cubicBezTo>
                  <a:cubicBezTo>
                    <a:pt x="11" y="0"/>
                    <a:pt x="0" y="11"/>
                    <a:pt x="0" y="25"/>
                  </a:cubicBezTo>
                  <a:cubicBezTo>
                    <a:pt x="0" y="173"/>
                    <a:pt x="0" y="173"/>
                    <a:pt x="0" y="173"/>
                  </a:cubicBezTo>
                  <a:lnTo>
                    <a:pt x="0" y="25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50"/>
            <p:cNvSpPr>
              <a:spLocks noChangeArrowheads="1"/>
            </p:cNvSpPr>
            <p:nvPr/>
          </p:nvSpPr>
          <p:spPr bwMode="auto">
            <a:xfrm>
              <a:off x="3102" y="1061"/>
              <a:ext cx="719" cy="11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51"/>
            <p:cNvSpPr>
              <a:spLocks noChangeArrowheads="1"/>
            </p:cNvSpPr>
            <p:nvPr/>
          </p:nvSpPr>
          <p:spPr bwMode="auto">
            <a:xfrm>
              <a:off x="3176" y="1206"/>
              <a:ext cx="368" cy="36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52"/>
            <p:cNvSpPr>
              <a:spLocks noChangeArrowheads="1"/>
            </p:cNvSpPr>
            <p:nvPr/>
          </p:nvSpPr>
          <p:spPr bwMode="auto">
            <a:xfrm>
              <a:off x="3582" y="1206"/>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53"/>
            <p:cNvSpPr>
              <a:spLocks noChangeArrowheads="1"/>
            </p:cNvSpPr>
            <p:nvPr/>
          </p:nvSpPr>
          <p:spPr bwMode="auto">
            <a:xfrm>
              <a:off x="3176" y="1614"/>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54"/>
            <p:cNvSpPr>
              <a:spLocks noChangeArrowheads="1"/>
            </p:cNvSpPr>
            <p:nvPr/>
          </p:nvSpPr>
          <p:spPr bwMode="auto">
            <a:xfrm>
              <a:off x="3379"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55"/>
            <p:cNvSpPr>
              <a:spLocks noChangeArrowheads="1"/>
            </p:cNvSpPr>
            <p:nvPr/>
          </p:nvSpPr>
          <p:spPr bwMode="auto">
            <a:xfrm>
              <a:off x="3582" y="1614"/>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56"/>
            <p:cNvSpPr>
              <a:spLocks noChangeArrowheads="1"/>
            </p:cNvSpPr>
            <p:nvPr/>
          </p:nvSpPr>
          <p:spPr bwMode="auto">
            <a:xfrm>
              <a:off x="3176" y="1817"/>
              <a:ext cx="163"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57"/>
            <p:cNvSpPr>
              <a:spLocks noChangeArrowheads="1"/>
            </p:cNvSpPr>
            <p:nvPr/>
          </p:nvSpPr>
          <p:spPr bwMode="auto">
            <a:xfrm>
              <a:off x="3379"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58"/>
            <p:cNvSpPr>
              <a:spLocks noChangeArrowheads="1"/>
            </p:cNvSpPr>
            <p:nvPr/>
          </p:nvSpPr>
          <p:spPr bwMode="auto">
            <a:xfrm>
              <a:off x="3582" y="1817"/>
              <a:ext cx="165" cy="166"/>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159"/>
            <p:cNvSpPr>
              <a:spLocks noChangeArrowheads="1"/>
            </p:cNvSpPr>
            <p:nvPr/>
          </p:nvSpPr>
          <p:spPr bwMode="auto">
            <a:xfrm>
              <a:off x="3176" y="2023"/>
              <a:ext cx="571"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160"/>
            <p:cNvSpPr>
              <a:spLocks noChangeArrowheads="1"/>
            </p:cNvSpPr>
            <p:nvPr/>
          </p:nvSpPr>
          <p:spPr bwMode="auto">
            <a:xfrm>
              <a:off x="3582" y="1409"/>
              <a:ext cx="165" cy="16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61"/>
            <p:cNvSpPr>
              <a:spLocks/>
            </p:cNvSpPr>
            <p:nvPr/>
          </p:nvSpPr>
          <p:spPr bwMode="auto">
            <a:xfrm>
              <a:off x="3941" y="1288"/>
              <a:ext cx="574" cy="983"/>
            </a:xfrm>
            <a:custGeom>
              <a:avLst/>
              <a:gdLst>
                <a:gd name="T0" fmla="*/ 243 w 243"/>
                <a:gd name="T1" fmla="*/ 400 h 416"/>
                <a:gd name="T2" fmla="*/ 227 w 243"/>
                <a:gd name="T3" fmla="*/ 416 h 416"/>
                <a:gd name="T4" fmla="*/ 15 w 243"/>
                <a:gd name="T5" fmla="*/ 416 h 416"/>
                <a:gd name="T6" fmla="*/ 0 w 243"/>
                <a:gd name="T7" fmla="*/ 400 h 416"/>
                <a:gd name="T8" fmla="*/ 0 w 243"/>
                <a:gd name="T9" fmla="*/ 15 h 416"/>
                <a:gd name="T10" fmla="*/ 15 w 243"/>
                <a:gd name="T11" fmla="*/ 0 h 416"/>
                <a:gd name="T12" fmla="*/ 227 w 243"/>
                <a:gd name="T13" fmla="*/ 0 h 416"/>
                <a:gd name="T14" fmla="*/ 243 w 243"/>
                <a:gd name="T15" fmla="*/ 15 h 416"/>
                <a:gd name="T16" fmla="*/ 243 w 243"/>
                <a:gd name="T17" fmla="*/ 400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 h="416">
                  <a:moveTo>
                    <a:pt x="243" y="400"/>
                  </a:moveTo>
                  <a:cubicBezTo>
                    <a:pt x="243" y="409"/>
                    <a:pt x="236" y="416"/>
                    <a:pt x="227" y="416"/>
                  </a:cubicBezTo>
                  <a:cubicBezTo>
                    <a:pt x="15" y="416"/>
                    <a:pt x="15" y="416"/>
                    <a:pt x="15" y="416"/>
                  </a:cubicBezTo>
                  <a:cubicBezTo>
                    <a:pt x="7" y="416"/>
                    <a:pt x="0" y="409"/>
                    <a:pt x="0" y="400"/>
                  </a:cubicBezTo>
                  <a:cubicBezTo>
                    <a:pt x="0" y="15"/>
                    <a:pt x="0" y="15"/>
                    <a:pt x="0" y="15"/>
                  </a:cubicBezTo>
                  <a:cubicBezTo>
                    <a:pt x="0" y="7"/>
                    <a:pt x="7" y="0"/>
                    <a:pt x="15" y="0"/>
                  </a:cubicBezTo>
                  <a:cubicBezTo>
                    <a:pt x="227" y="0"/>
                    <a:pt x="227" y="0"/>
                    <a:pt x="227" y="0"/>
                  </a:cubicBezTo>
                  <a:cubicBezTo>
                    <a:pt x="236" y="0"/>
                    <a:pt x="243" y="7"/>
                    <a:pt x="243" y="15"/>
                  </a:cubicBezTo>
                  <a:lnTo>
                    <a:pt x="243" y="40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62"/>
            <p:cNvSpPr>
              <a:spLocks noChangeArrowheads="1"/>
            </p:cNvSpPr>
            <p:nvPr/>
          </p:nvSpPr>
          <p:spPr bwMode="auto">
            <a:xfrm>
              <a:off x="3996" y="1343"/>
              <a:ext cx="463" cy="77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Rectangle 163"/>
            <p:cNvSpPr>
              <a:spLocks noChangeArrowheads="1"/>
            </p:cNvSpPr>
            <p:nvPr/>
          </p:nvSpPr>
          <p:spPr bwMode="auto">
            <a:xfrm>
              <a:off x="4043" y="1435"/>
              <a:ext cx="371" cy="37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Rectangle 164"/>
            <p:cNvSpPr>
              <a:spLocks noChangeArrowheads="1"/>
            </p:cNvSpPr>
            <p:nvPr/>
          </p:nvSpPr>
          <p:spPr bwMode="auto">
            <a:xfrm>
              <a:off x="4043"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165"/>
            <p:cNvSpPr>
              <a:spLocks noChangeArrowheads="1"/>
            </p:cNvSpPr>
            <p:nvPr/>
          </p:nvSpPr>
          <p:spPr bwMode="auto">
            <a:xfrm>
              <a:off x="4175" y="1831"/>
              <a:ext cx="106"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66"/>
            <p:cNvSpPr>
              <a:spLocks noChangeArrowheads="1"/>
            </p:cNvSpPr>
            <p:nvPr/>
          </p:nvSpPr>
          <p:spPr bwMode="auto">
            <a:xfrm>
              <a:off x="4307" y="1831"/>
              <a:ext cx="107" cy="10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67"/>
            <p:cNvSpPr>
              <a:spLocks noChangeArrowheads="1"/>
            </p:cNvSpPr>
            <p:nvPr/>
          </p:nvSpPr>
          <p:spPr bwMode="auto">
            <a:xfrm>
              <a:off x="4043" y="1964"/>
              <a:ext cx="371" cy="10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168"/>
            <p:cNvSpPr>
              <a:spLocks noChangeArrowheads="1"/>
            </p:cNvSpPr>
            <p:nvPr/>
          </p:nvSpPr>
          <p:spPr bwMode="auto">
            <a:xfrm>
              <a:off x="3998" y="450"/>
              <a:ext cx="392" cy="65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69"/>
            <p:cNvSpPr>
              <a:spLocks noChangeArrowheads="1"/>
            </p:cNvSpPr>
            <p:nvPr/>
          </p:nvSpPr>
          <p:spPr bwMode="auto">
            <a:xfrm>
              <a:off x="4038" y="528"/>
              <a:ext cx="201" cy="2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Rectangle 170"/>
            <p:cNvSpPr>
              <a:spLocks noChangeArrowheads="1"/>
            </p:cNvSpPr>
            <p:nvPr/>
          </p:nvSpPr>
          <p:spPr bwMode="auto">
            <a:xfrm>
              <a:off x="4260" y="639"/>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Rectangle 171"/>
            <p:cNvSpPr>
              <a:spLocks noChangeArrowheads="1"/>
            </p:cNvSpPr>
            <p:nvPr/>
          </p:nvSpPr>
          <p:spPr bwMode="auto">
            <a:xfrm>
              <a:off x="4260" y="528"/>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Rectangle 172"/>
            <p:cNvSpPr>
              <a:spLocks noChangeArrowheads="1"/>
            </p:cNvSpPr>
            <p:nvPr/>
          </p:nvSpPr>
          <p:spPr bwMode="auto">
            <a:xfrm>
              <a:off x="4260"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73"/>
            <p:cNvSpPr>
              <a:spLocks noChangeArrowheads="1"/>
            </p:cNvSpPr>
            <p:nvPr/>
          </p:nvSpPr>
          <p:spPr bwMode="auto">
            <a:xfrm>
              <a:off x="4149"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74"/>
            <p:cNvSpPr>
              <a:spLocks noChangeArrowheads="1"/>
            </p:cNvSpPr>
            <p:nvPr/>
          </p:nvSpPr>
          <p:spPr bwMode="auto">
            <a:xfrm>
              <a:off x="4038" y="861"/>
              <a:ext cx="90" cy="92"/>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75"/>
            <p:cNvSpPr>
              <a:spLocks noChangeArrowheads="1"/>
            </p:cNvSpPr>
            <p:nvPr/>
          </p:nvSpPr>
          <p:spPr bwMode="auto">
            <a:xfrm>
              <a:off x="4038"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76"/>
            <p:cNvSpPr>
              <a:spLocks noChangeArrowheads="1"/>
            </p:cNvSpPr>
            <p:nvPr/>
          </p:nvSpPr>
          <p:spPr bwMode="auto">
            <a:xfrm>
              <a:off x="4149"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77"/>
            <p:cNvSpPr>
              <a:spLocks noChangeArrowheads="1"/>
            </p:cNvSpPr>
            <p:nvPr/>
          </p:nvSpPr>
          <p:spPr bwMode="auto">
            <a:xfrm>
              <a:off x="4260" y="750"/>
              <a:ext cx="90" cy="8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78"/>
            <p:cNvSpPr>
              <a:spLocks noChangeArrowheads="1"/>
            </p:cNvSpPr>
            <p:nvPr/>
          </p:nvSpPr>
          <p:spPr bwMode="auto">
            <a:xfrm>
              <a:off x="4260"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79"/>
            <p:cNvSpPr>
              <a:spLocks noChangeArrowheads="1"/>
            </p:cNvSpPr>
            <p:nvPr/>
          </p:nvSpPr>
          <p:spPr bwMode="auto">
            <a:xfrm>
              <a:off x="4149"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80"/>
            <p:cNvSpPr>
              <a:spLocks noChangeArrowheads="1"/>
            </p:cNvSpPr>
            <p:nvPr/>
          </p:nvSpPr>
          <p:spPr bwMode="auto">
            <a:xfrm>
              <a:off x="4038" y="974"/>
              <a:ext cx="90" cy="9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81"/>
            <p:cNvSpPr>
              <a:spLocks noChangeArrowheads="1"/>
            </p:cNvSpPr>
            <p:nvPr/>
          </p:nvSpPr>
          <p:spPr bwMode="auto">
            <a:xfrm>
              <a:off x="4411"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Rectangle 182"/>
            <p:cNvSpPr>
              <a:spLocks noChangeArrowheads="1"/>
            </p:cNvSpPr>
            <p:nvPr/>
          </p:nvSpPr>
          <p:spPr bwMode="auto">
            <a:xfrm>
              <a:off x="3981" y="2533"/>
              <a:ext cx="397"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Rectangle 183"/>
            <p:cNvSpPr>
              <a:spLocks noChangeArrowheads="1"/>
            </p:cNvSpPr>
            <p:nvPr/>
          </p:nvSpPr>
          <p:spPr bwMode="auto">
            <a:xfrm>
              <a:off x="3554" y="2533"/>
              <a:ext cx="394"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Rectangle 184"/>
            <p:cNvSpPr>
              <a:spLocks noChangeArrowheads="1"/>
            </p:cNvSpPr>
            <p:nvPr/>
          </p:nvSpPr>
          <p:spPr bwMode="auto">
            <a:xfrm>
              <a:off x="4411"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Rectangle 185"/>
            <p:cNvSpPr>
              <a:spLocks noChangeArrowheads="1"/>
            </p:cNvSpPr>
            <p:nvPr/>
          </p:nvSpPr>
          <p:spPr bwMode="auto">
            <a:xfrm>
              <a:off x="3981" y="2961"/>
              <a:ext cx="397"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186"/>
            <p:cNvSpPr>
              <a:spLocks noChangeArrowheads="1"/>
            </p:cNvSpPr>
            <p:nvPr/>
          </p:nvSpPr>
          <p:spPr bwMode="auto">
            <a:xfrm>
              <a:off x="3554" y="2961"/>
              <a:ext cx="394"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Rectangle 187"/>
            <p:cNvSpPr>
              <a:spLocks noChangeArrowheads="1"/>
            </p:cNvSpPr>
            <p:nvPr/>
          </p:nvSpPr>
          <p:spPr bwMode="auto">
            <a:xfrm>
              <a:off x="3126" y="2533"/>
              <a:ext cx="395" cy="39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188"/>
            <p:cNvSpPr>
              <a:spLocks noChangeArrowheads="1"/>
            </p:cNvSpPr>
            <p:nvPr/>
          </p:nvSpPr>
          <p:spPr bwMode="auto">
            <a:xfrm>
              <a:off x="3126" y="2961"/>
              <a:ext cx="395" cy="39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TextBox 4"/>
          <p:cNvSpPr txBox="1"/>
          <p:nvPr/>
        </p:nvSpPr>
        <p:spPr>
          <a:xfrm>
            <a:off x="771681" y="5368462"/>
            <a:ext cx="8007178" cy="584775"/>
          </a:xfrm>
          <a:prstGeom prst="rect">
            <a:avLst/>
          </a:prstGeom>
          <a:noFill/>
        </p:spPr>
        <p:txBody>
          <a:bodyPr wrap="square" lIns="0" tIns="0" rIns="0" bIns="0" rtlCol="0">
            <a:spAutoFit/>
          </a:bodyPr>
          <a:lstStyle/>
          <a:p>
            <a:r>
              <a:rPr lang="en-US" sz="2000" dirty="0">
                <a:latin typeface="Segoe UI Light" pitchFamily="34" charset="0"/>
              </a:rPr>
              <a:t>Features used:</a:t>
            </a:r>
          </a:p>
          <a:p>
            <a:pPr lvl="1"/>
            <a:r>
              <a:rPr lang="en-US" dirty="0">
                <a:latin typeface="Segoe UI Light" pitchFamily="34" charset="0"/>
              </a:rPr>
              <a:t>Spelling correction, suggestions, faceting, geo-spatial support, scoring profiles</a:t>
            </a:r>
          </a:p>
        </p:txBody>
      </p:sp>
    </p:spTree>
    <p:extLst>
      <p:ext uri="{BB962C8B-B14F-4D97-AF65-F5344CB8AC3E}">
        <p14:creationId xmlns:p14="http://schemas.microsoft.com/office/powerpoint/2010/main" val="2383781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User-generated content</a:t>
            </a:r>
          </a:p>
        </p:txBody>
      </p:sp>
      <p:sp>
        <p:nvSpPr>
          <p:cNvPr id="3" name="Content Placeholder 2"/>
          <p:cNvSpPr>
            <a:spLocks noGrp="1"/>
          </p:cNvSpPr>
          <p:nvPr>
            <p:ph idx="1"/>
          </p:nvPr>
        </p:nvSpPr>
        <p:spPr>
          <a:xfrm>
            <a:off x="424249" y="1464389"/>
            <a:ext cx="7829652" cy="3856479"/>
          </a:xfrm>
        </p:spPr>
        <p:txBody>
          <a:bodyPr>
            <a:noAutofit/>
          </a:bodyPr>
          <a:lstStyle/>
          <a:p>
            <a:pPr marL="0" indent="0">
              <a:lnSpc>
                <a:spcPct val="100000"/>
              </a:lnSpc>
              <a:buNone/>
            </a:pPr>
            <a:r>
              <a:rPr lang="en-US" sz="2400" dirty="0">
                <a:latin typeface="+mj-lt"/>
              </a:rPr>
              <a:t>Examples of this kind of application include:</a:t>
            </a:r>
          </a:p>
          <a:p>
            <a:pPr marL="336145" lvl="1" indent="0">
              <a:lnSpc>
                <a:spcPct val="100000"/>
              </a:lnSpc>
              <a:buNone/>
            </a:pPr>
            <a:r>
              <a:rPr lang="en-US" sz="2000" dirty="0">
                <a:latin typeface="+mj-lt"/>
              </a:rPr>
              <a:t>Sites and apps for recipes, how-tos, and restaurant reviews</a:t>
            </a:r>
          </a:p>
          <a:p>
            <a:pPr marL="336145" lvl="1" indent="0">
              <a:lnSpc>
                <a:spcPct val="100000"/>
              </a:lnSpc>
              <a:buNone/>
            </a:pPr>
            <a:r>
              <a:rPr lang="en-US" sz="2000" dirty="0">
                <a:latin typeface="+mj-lt"/>
              </a:rPr>
              <a:t>User-contributed news sites</a:t>
            </a:r>
          </a:p>
          <a:p>
            <a:pPr marL="336145" lvl="1" indent="0">
              <a:lnSpc>
                <a:spcPct val="100000"/>
              </a:lnSpc>
              <a:buNone/>
            </a:pPr>
            <a:r>
              <a:rPr lang="en-US" sz="2000" dirty="0">
                <a:latin typeface="+mj-lt"/>
              </a:rPr>
              <a:t>Social networks and forums</a:t>
            </a:r>
          </a:p>
          <a:p>
            <a:pPr marL="336145" lvl="1" indent="0">
              <a:lnSpc>
                <a:spcPct val="100000"/>
              </a:lnSpc>
              <a:buNone/>
            </a:pPr>
            <a:r>
              <a:rPr lang="en-US" sz="2000" dirty="0">
                <a:latin typeface="+mj-lt"/>
              </a:rPr>
              <a:t>Document sharing tools</a:t>
            </a:r>
          </a:p>
          <a:p>
            <a:pPr marL="201168" lvl="1" indent="0">
              <a:lnSpc>
                <a:spcPct val="100000"/>
              </a:lnSpc>
              <a:buNone/>
            </a:pPr>
            <a:r>
              <a:rPr lang="en-US" sz="2400" dirty="0">
                <a:latin typeface="+mj-lt"/>
              </a:rPr>
              <a:t>Support large volumes of text-heavy documents</a:t>
            </a:r>
          </a:p>
          <a:p>
            <a:pPr marL="201168" lvl="1" indent="0">
              <a:lnSpc>
                <a:spcPct val="100000"/>
              </a:lnSpc>
              <a:buNone/>
            </a:pPr>
            <a:r>
              <a:rPr lang="en-US" sz="2400" dirty="0">
                <a:latin typeface="+mj-lt"/>
              </a:rPr>
              <a:t>Scoring profiles connect results to business objectives</a:t>
            </a:r>
          </a:p>
          <a:p>
            <a:pPr marL="336145" lvl="1" indent="0">
              <a:lnSpc>
                <a:spcPct val="100000"/>
              </a:lnSpc>
              <a:buNone/>
            </a:pPr>
            <a:r>
              <a:rPr lang="en-US" sz="2000" dirty="0">
                <a:latin typeface="+mj-lt"/>
              </a:rPr>
              <a:t>That is, recipe sites boosting sponsored recipes</a:t>
            </a:r>
          </a:p>
        </p:txBody>
      </p:sp>
      <p:pic>
        <p:nvPicPr>
          <p:cNvPr id="6" name="Picture 1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5055" y="2135145"/>
            <a:ext cx="2133602" cy="145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8276313" y="3848448"/>
            <a:ext cx="1930959" cy="1271451"/>
            <a:chOff x="9408740" y="5303153"/>
            <a:chExt cx="2100556" cy="1383123"/>
          </a:xfrm>
        </p:grpSpPr>
        <p:sp>
          <p:nvSpPr>
            <p:cNvPr id="13" name="Freeform 12"/>
            <p:cNvSpPr>
              <a:spLocks/>
            </p:cNvSpPr>
            <p:nvPr/>
          </p:nvSpPr>
          <p:spPr bwMode="auto">
            <a:xfrm>
              <a:off x="9741602" y="5522226"/>
              <a:ext cx="1767694" cy="1164050"/>
            </a:xfrm>
            <a:custGeom>
              <a:avLst/>
              <a:gdLst>
                <a:gd name="T0" fmla="*/ 378 w 450"/>
                <a:gd name="T1" fmla="*/ 130 h 296"/>
                <a:gd name="T2" fmla="*/ 378 w 450"/>
                <a:gd name="T3" fmla="*/ 124 h 296"/>
                <a:gd name="T4" fmla="*/ 254 w 450"/>
                <a:gd name="T5" fmla="*/ 0 h 296"/>
                <a:gd name="T6" fmla="*/ 150 w 450"/>
                <a:gd name="T7" fmla="*/ 55 h 296"/>
                <a:gd name="T8" fmla="*/ 116 w 450"/>
                <a:gd name="T9" fmla="*/ 46 h 296"/>
                <a:gd name="T10" fmla="*/ 76 w 450"/>
                <a:gd name="T11" fmla="*/ 58 h 296"/>
                <a:gd name="T12" fmla="*/ 44 w 450"/>
                <a:gd name="T13" fmla="*/ 116 h 296"/>
                <a:gd name="T14" fmla="*/ 0 w 450"/>
                <a:gd name="T15" fmla="*/ 198 h 296"/>
                <a:gd name="T16" fmla="*/ 86 w 450"/>
                <a:gd name="T17" fmla="*/ 296 h 296"/>
                <a:gd name="T18" fmla="*/ 97 w 450"/>
                <a:gd name="T19" fmla="*/ 296 h 296"/>
                <a:gd name="T20" fmla="*/ 107 w 450"/>
                <a:gd name="T21" fmla="*/ 296 h 296"/>
                <a:gd name="T22" fmla="*/ 310 w 450"/>
                <a:gd name="T23" fmla="*/ 296 h 296"/>
                <a:gd name="T24" fmla="*/ 314 w 450"/>
                <a:gd name="T25" fmla="*/ 296 h 296"/>
                <a:gd name="T26" fmla="*/ 319 w 450"/>
                <a:gd name="T27" fmla="*/ 296 h 296"/>
                <a:gd name="T28" fmla="*/ 334 w 450"/>
                <a:gd name="T29" fmla="*/ 296 h 296"/>
                <a:gd name="T30" fmla="*/ 366 w 450"/>
                <a:gd name="T31" fmla="*/ 296 h 296"/>
                <a:gd name="T32" fmla="*/ 450 w 450"/>
                <a:gd name="T33" fmla="*/ 212 h 296"/>
                <a:gd name="T34" fmla="*/ 378 w 450"/>
                <a:gd name="T35"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96">
                  <a:moveTo>
                    <a:pt x="378" y="130"/>
                  </a:moveTo>
                  <a:cubicBezTo>
                    <a:pt x="378" y="128"/>
                    <a:pt x="378" y="125"/>
                    <a:pt x="378" y="124"/>
                  </a:cubicBezTo>
                  <a:cubicBezTo>
                    <a:pt x="378" y="55"/>
                    <a:pt x="322" y="0"/>
                    <a:pt x="254" y="0"/>
                  </a:cubicBezTo>
                  <a:cubicBezTo>
                    <a:pt x="211" y="0"/>
                    <a:pt x="173" y="22"/>
                    <a:pt x="150" y="55"/>
                  </a:cubicBezTo>
                  <a:cubicBezTo>
                    <a:pt x="140" y="49"/>
                    <a:pt x="129" y="46"/>
                    <a:pt x="116" y="46"/>
                  </a:cubicBezTo>
                  <a:cubicBezTo>
                    <a:pt x="101" y="46"/>
                    <a:pt x="88" y="51"/>
                    <a:pt x="76" y="58"/>
                  </a:cubicBezTo>
                  <a:cubicBezTo>
                    <a:pt x="57" y="71"/>
                    <a:pt x="45" y="92"/>
                    <a:pt x="44" y="116"/>
                  </a:cubicBezTo>
                  <a:cubicBezTo>
                    <a:pt x="18" y="134"/>
                    <a:pt x="0" y="164"/>
                    <a:pt x="0" y="198"/>
                  </a:cubicBezTo>
                  <a:cubicBezTo>
                    <a:pt x="0" y="249"/>
                    <a:pt x="38" y="290"/>
                    <a:pt x="86" y="296"/>
                  </a:cubicBezTo>
                  <a:cubicBezTo>
                    <a:pt x="90" y="296"/>
                    <a:pt x="94" y="296"/>
                    <a:pt x="97" y="296"/>
                  </a:cubicBezTo>
                  <a:cubicBezTo>
                    <a:pt x="101" y="296"/>
                    <a:pt x="104" y="296"/>
                    <a:pt x="107" y="296"/>
                  </a:cubicBezTo>
                  <a:cubicBezTo>
                    <a:pt x="153" y="296"/>
                    <a:pt x="259" y="296"/>
                    <a:pt x="310" y="296"/>
                  </a:cubicBezTo>
                  <a:cubicBezTo>
                    <a:pt x="311" y="296"/>
                    <a:pt x="313" y="296"/>
                    <a:pt x="314" y="296"/>
                  </a:cubicBezTo>
                  <a:cubicBezTo>
                    <a:pt x="319" y="296"/>
                    <a:pt x="319" y="296"/>
                    <a:pt x="319" y="296"/>
                  </a:cubicBezTo>
                  <a:cubicBezTo>
                    <a:pt x="321" y="296"/>
                    <a:pt x="329" y="296"/>
                    <a:pt x="334" y="296"/>
                  </a:cubicBezTo>
                  <a:cubicBezTo>
                    <a:pt x="366" y="296"/>
                    <a:pt x="366" y="296"/>
                    <a:pt x="366" y="296"/>
                  </a:cubicBezTo>
                  <a:cubicBezTo>
                    <a:pt x="412" y="295"/>
                    <a:pt x="450" y="258"/>
                    <a:pt x="450" y="212"/>
                  </a:cubicBezTo>
                  <a:cubicBezTo>
                    <a:pt x="450" y="170"/>
                    <a:pt x="418" y="135"/>
                    <a:pt x="378" y="130"/>
                  </a:cubicBez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9408740" y="5303153"/>
              <a:ext cx="693666" cy="1184750"/>
              <a:chOff x="17678401" y="-5346700"/>
              <a:chExt cx="1576388" cy="2692400"/>
            </a:xfrm>
          </p:grpSpPr>
          <p:sp>
            <p:nvSpPr>
              <p:cNvPr id="15" name="Freeform 5"/>
              <p:cNvSpPr>
                <a:spLocks/>
              </p:cNvSpPr>
              <p:nvPr/>
            </p:nvSpPr>
            <p:spPr bwMode="auto">
              <a:xfrm>
                <a:off x="17678401" y="-5346700"/>
                <a:ext cx="1576388" cy="2692400"/>
              </a:xfrm>
              <a:custGeom>
                <a:avLst/>
                <a:gdLst>
                  <a:gd name="T0" fmla="*/ 420 w 420"/>
                  <a:gd name="T1" fmla="*/ 689 h 716"/>
                  <a:gd name="T2" fmla="*/ 392 w 420"/>
                  <a:gd name="T3" fmla="*/ 716 h 716"/>
                  <a:gd name="T4" fmla="*/ 28 w 420"/>
                  <a:gd name="T5" fmla="*/ 716 h 716"/>
                  <a:gd name="T6" fmla="*/ 0 w 420"/>
                  <a:gd name="T7" fmla="*/ 689 h 716"/>
                  <a:gd name="T8" fmla="*/ 0 w 420"/>
                  <a:gd name="T9" fmla="*/ 28 h 716"/>
                  <a:gd name="T10" fmla="*/ 28 w 420"/>
                  <a:gd name="T11" fmla="*/ 0 h 716"/>
                  <a:gd name="T12" fmla="*/ 392 w 420"/>
                  <a:gd name="T13" fmla="*/ 0 h 716"/>
                  <a:gd name="T14" fmla="*/ 420 w 420"/>
                  <a:gd name="T15" fmla="*/ 28 h 716"/>
                  <a:gd name="T16" fmla="*/ 420 w 420"/>
                  <a:gd name="T17" fmla="*/ 689 h 716"/>
                  <a:gd name="T18" fmla="*/ 420 w 420"/>
                  <a:gd name="T19" fmla="*/ 689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0" h="716">
                    <a:moveTo>
                      <a:pt x="420" y="689"/>
                    </a:moveTo>
                    <a:cubicBezTo>
                      <a:pt x="420" y="704"/>
                      <a:pt x="407" y="716"/>
                      <a:pt x="392" y="716"/>
                    </a:cubicBezTo>
                    <a:cubicBezTo>
                      <a:pt x="28" y="716"/>
                      <a:pt x="28" y="716"/>
                      <a:pt x="28" y="716"/>
                    </a:cubicBezTo>
                    <a:cubicBezTo>
                      <a:pt x="13" y="716"/>
                      <a:pt x="0" y="704"/>
                      <a:pt x="0" y="689"/>
                    </a:cubicBezTo>
                    <a:cubicBezTo>
                      <a:pt x="0" y="28"/>
                      <a:pt x="0" y="28"/>
                      <a:pt x="0" y="28"/>
                    </a:cubicBezTo>
                    <a:cubicBezTo>
                      <a:pt x="0" y="13"/>
                      <a:pt x="13" y="0"/>
                      <a:pt x="28" y="0"/>
                    </a:cubicBezTo>
                    <a:cubicBezTo>
                      <a:pt x="392" y="0"/>
                      <a:pt x="392" y="0"/>
                      <a:pt x="392" y="0"/>
                    </a:cubicBezTo>
                    <a:cubicBezTo>
                      <a:pt x="407" y="0"/>
                      <a:pt x="420" y="13"/>
                      <a:pt x="420" y="28"/>
                    </a:cubicBezTo>
                    <a:cubicBezTo>
                      <a:pt x="420" y="689"/>
                      <a:pt x="420" y="689"/>
                      <a:pt x="420" y="689"/>
                    </a:cubicBezTo>
                    <a:cubicBezTo>
                      <a:pt x="420" y="689"/>
                      <a:pt x="420" y="689"/>
                      <a:pt x="420" y="68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6"/>
              <p:cNvSpPr>
                <a:spLocks/>
              </p:cNvSpPr>
              <p:nvPr/>
            </p:nvSpPr>
            <p:spPr bwMode="auto">
              <a:xfrm>
                <a:off x="17827626" y="-5192713"/>
                <a:ext cx="1273175" cy="2120900"/>
              </a:xfrm>
              <a:custGeom>
                <a:avLst/>
                <a:gdLst>
                  <a:gd name="T0" fmla="*/ 0 w 802"/>
                  <a:gd name="T1" fmla="*/ 0 h 1336"/>
                  <a:gd name="T2" fmla="*/ 802 w 802"/>
                  <a:gd name="T3" fmla="*/ 0 h 1336"/>
                  <a:gd name="T4" fmla="*/ 802 w 802"/>
                  <a:gd name="T5" fmla="*/ 1336 h 1336"/>
                  <a:gd name="T6" fmla="*/ 0 w 802"/>
                  <a:gd name="T7" fmla="*/ 1336 h 1336"/>
                  <a:gd name="T8" fmla="*/ 0 w 802"/>
                  <a:gd name="T9" fmla="*/ 0 h 1336"/>
                  <a:gd name="T10" fmla="*/ 0 w 802"/>
                  <a:gd name="T11" fmla="*/ 0 h 1336"/>
                </a:gdLst>
                <a:ahLst/>
                <a:cxnLst>
                  <a:cxn ang="0">
                    <a:pos x="T0" y="T1"/>
                  </a:cxn>
                  <a:cxn ang="0">
                    <a:pos x="T2" y="T3"/>
                  </a:cxn>
                  <a:cxn ang="0">
                    <a:pos x="T4" y="T5"/>
                  </a:cxn>
                  <a:cxn ang="0">
                    <a:pos x="T6" y="T7"/>
                  </a:cxn>
                  <a:cxn ang="0">
                    <a:pos x="T8" y="T9"/>
                  </a:cxn>
                  <a:cxn ang="0">
                    <a:pos x="T10" y="T11"/>
                  </a:cxn>
                </a:cxnLst>
                <a:rect l="0" t="0" r="r" b="b"/>
                <a:pathLst>
                  <a:path w="802" h="1336">
                    <a:moveTo>
                      <a:pt x="0" y="0"/>
                    </a:moveTo>
                    <a:lnTo>
                      <a:pt x="802" y="0"/>
                    </a:lnTo>
                    <a:lnTo>
                      <a:pt x="802" y="1336"/>
                    </a:lnTo>
                    <a:lnTo>
                      <a:pt x="0" y="1336"/>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3"/>
              <p:cNvSpPr>
                <a:spLocks/>
              </p:cNvSpPr>
              <p:nvPr/>
            </p:nvSpPr>
            <p:spPr bwMode="auto">
              <a:xfrm>
                <a:off x="17827626" y="-5192713"/>
                <a:ext cx="1273175" cy="2120900"/>
              </a:xfrm>
              <a:custGeom>
                <a:avLst/>
                <a:gdLst>
                  <a:gd name="T0" fmla="*/ 0 w 802"/>
                  <a:gd name="T1" fmla="*/ 0 h 1336"/>
                  <a:gd name="T2" fmla="*/ 802 w 802"/>
                  <a:gd name="T3" fmla="*/ 0 h 1336"/>
                  <a:gd name="T4" fmla="*/ 802 w 802"/>
                  <a:gd name="T5" fmla="*/ 1336 h 1336"/>
                  <a:gd name="T6" fmla="*/ 0 w 802"/>
                  <a:gd name="T7" fmla="*/ 1336 h 1336"/>
                  <a:gd name="T8" fmla="*/ 0 w 802"/>
                  <a:gd name="T9" fmla="*/ 0 h 1336"/>
                  <a:gd name="T10" fmla="*/ 0 w 802"/>
                  <a:gd name="T11" fmla="*/ 0 h 1336"/>
                </a:gdLst>
                <a:ahLst/>
                <a:cxnLst>
                  <a:cxn ang="0">
                    <a:pos x="T0" y="T1"/>
                  </a:cxn>
                  <a:cxn ang="0">
                    <a:pos x="T2" y="T3"/>
                  </a:cxn>
                  <a:cxn ang="0">
                    <a:pos x="T4" y="T5"/>
                  </a:cxn>
                  <a:cxn ang="0">
                    <a:pos x="T6" y="T7"/>
                  </a:cxn>
                  <a:cxn ang="0">
                    <a:pos x="T8" y="T9"/>
                  </a:cxn>
                  <a:cxn ang="0">
                    <a:pos x="T10" y="T11"/>
                  </a:cxn>
                </a:cxnLst>
                <a:rect l="0" t="0" r="r" b="b"/>
                <a:pathLst>
                  <a:path w="802" h="1336">
                    <a:moveTo>
                      <a:pt x="0" y="0"/>
                    </a:moveTo>
                    <a:lnTo>
                      <a:pt x="802" y="0"/>
                    </a:lnTo>
                    <a:lnTo>
                      <a:pt x="802" y="1336"/>
                    </a:lnTo>
                    <a:lnTo>
                      <a:pt x="0" y="133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24"/>
              <p:cNvSpPr>
                <a:spLocks noChangeArrowheads="1"/>
              </p:cNvSpPr>
              <p:nvPr/>
            </p:nvSpPr>
            <p:spPr bwMode="auto">
              <a:xfrm>
                <a:off x="17951451" y="-5065713"/>
                <a:ext cx="1036638" cy="3127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25"/>
              <p:cNvSpPr>
                <a:spLocks noChangeArrowheads="1"/>
              </p:cNvSpPr>
              <p:nvPr/>
            </p:nvSpPr>
            <p:spPr bwMode="auto">
              <a:xfrm>
                <a:off x="17951451" y="-4445000"/>
                <a:ext cx="1036638" cy="3127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26"/>
              <p:cNvSpPr>
                <a:spLocks noChangeArrowheads="1"/>
              </p:cNvSpPr>
              <p:nvPr/>
            </p:nvSpPr>
            <p:spPr bwMode="auto">
              <a:xfrm>
                <a:off x="17951451" y="-3824288"/>
                <a:ext cx="1036638" cy="3127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Oval 27"/>
              <p:cNvSpPr>
                <a:spLocks noChangeArrowheads="1"/>
              </p:cNvSpPr>
              <p:nvPr/>
            </p:nvSpPr>
            <p:spPr bwMode="auto">
              <a:xfrm>
                <a:off x="18097502" y="-3805238"/>
                <a:ext cx="439738" cy="43973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28"/>
              <p:cNvSpPr>
                <a:spLocks noChangeArrowheads="1"/>
              </p:cNvSpPr>
              <p:nvPr/>
            </p:nvSpPr>
            <p:spPr bwMode="auto">
              <a:xfrm>
                <a:off x="18380076" y="-3898900"/>
                <a:ext cx="250825" cy="255588"/>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Oval 29"/>
              <p:cNvSpPr>
                <a:spLocks noChangeArrowheads="1"/>
              </p:cNvSpPr>
              <p:nvPr/>
            </p:nvSpPr>
            <p:spPr bwMode="auto">
              <a:xfrm>
                <a:off x="18630901" y="-4313238"/>
                <a:ext cx="300038" cy="29686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Oval 30"/>
              <p:cNvSpPr>
                <a:spLocks noChangeArrowheads="1"/>
              </p:cNvSpPr>
              <p:nvPr/>
            </p:nvSpPr>
            <p:spPr bwMode="auto">
              <a:xfrm>
                <a:off x="18251488" y="-4948238"/>
                <a:ext cx="477838" cy="477838"/>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31"/>
              <p:cNvSpPr>
                <a:spLocks noChangeArrowheads="1"/>
              </p:cNvSpPr>
              <p:nvPr/>
            </p:nvSpPr>
            <p:spPr bwMode="auto">
              <a:xfrm>
                <a:off x="17921288" y="-5065713"/>
                <a:ext cx="57150" cy="186213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32"/>
              <p:cNvSpPr>
                <a:spLocks noChangeArrowheads="1"/>
              </p:cNvSpPr>
              <p:nvPr/>
            </p:nvSpPr>
            <p:spPr bwMode="auto">
              <a:xfrm>
                <a:off x="17951451" y="-3230563"/>
                <a:ext cx="1036638" cy="57150"/>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33"/>
              <p:cNvSpPr>
                <a:spLocks noChangeArrowheads="1"/>
              </p:cNvSpPr>
              <p:nvPr/>
            </p:nvSpPr>
            <p:spPr bwMode="auto">
              <a:xfrm>
                <a:off x="18605501" y="-4948238"/>
                <a:ext cx="250825" cy="25082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8" name="Group 27"/>
          <p:cNvGrpSpPr/>
          <p:nvPr/>
        </p:nvGrpSpPr>
        <p:grpSpPr>
          <a:xfrm>
            <a:off x="9289229" y="4584653"/>
            <a:ext cx="2448060" cy="1312904"/>
            <a:chOff x="2358419" y="5579493"/>
            <a:chExt cx="2448060" cy="1312904"/>
          </a:xfrm>
        </p:grpSpPr>
        <p:pic>
          <p:nvPicPr>
            <p:cNvPr id="29"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8419" y="5579493"/>
              <a:ext cx="2448060" cy="131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9"/>
            <p:cNvSpPr/>
            <p:nvPr/>
          </p:nvSpPr>
          <p:spPr>
            <a:xfrm>
              <a:off x="3390505" y="6786710"/>
              <a:ext cx="383888" cy="66647"/>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1600" dirty="0">
                <a:solidFill>
                  <a:schemeClr val="accent3"/>
                </a:solidFill>
              </a:endParaRPr>
            </a:p>
          </p:txBody>
        </p:sp>
      </p:grpSp>
      <p:sp>
        <p:nvSpPr>
          <p:cNvPr id="31" name="TextBox 30"/>
          <p:cNvSpPr txBox="1"/>
          <p:nvPr/>
        </p:nvSpPr>
        <p:spPr>
          <a:xfrm>
            <a:off x="822657" y="5220449"/>
            <a:ext cx="9307230" cy="677108"/>
          </a:xfrm>
          <a:prstGeom prst="rect">
            <a:avLst/>
          </a:prstGeom>
          <a:noFill/>
        </p:spPr>
        <p:txBody>
          <a:bodyPr wrap="square" lIns="0" tIns="0" rIns="0" bIns="0" rtlCol="0">
            <a:spAutoFit/>
          </a:bodyPr>
          <a:lstStyle/>
          <a:p>
            <a:r>
              <a:rPr lang="en-US" sz="2400" dirty="0">
                <a:latin typeface="Segoe UI Light" pitchFamily="34" charset="0"/>
              </a:rPr>
              <a:t>Features used:</a:t>
            </a:r>
          </a:p>
          <a:p>
            <a:pPr lvl="1"/>
            <a:r>
              <a:rPr lang="en-US" sz="2000" dirty="0">
                <a:latin typeface="Segoe UI Light" pitchFamily="34" charset="0"/>
              </a:rPr>
              <a:t>Scoring profiles, suggestions, user-friendly operators (+, -, *, “”, etc.)</a:t>
            </a:r>
          </a:p>
        </p:txBody>
      </p:sp>
    </p:spTree>
    <p:extLst>
      <p:ext uri="{BB962C8B-B14F-4D97-AF65-F5344CB8AC3E}">
        <p14:creationId xmlns:p14="http://schemas.microsoft.com/office/powerpoint/2010/main" val="1712280410"/>
      </p:ext>
    </p:extLst>
  </p:cSld>
  <p:clrMapOvr>
    <a:masterClrMapping/>
  </p:clrMapOvr>
</p:sld>
</file>

<file path=ppt/theme/theme1.xml><?xml version="1.0" encoding="utf-8"?>
<a:theme xmlns:a="http://schemas.openxmlformats.org/drawingml/2006/main" name="STB Product Families 2013">
  <a:themeElements>
    <a:clrScheme name="Custom 1">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20">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D3E5FF"/>
      </a:hlink>
      <a:folHlink>
        <a:srgbClr val="D3E5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4" ma:contentTypeDescription="A document content type used by Infopedia." ma:contentTypeScope="" ma:versionID="b1e92691fa4ef4c422095da7e40537f9">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95aa3f4d717e98ea64c5e5bd46f40408"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deep-dive into Azure Search.</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sales presentations</TermName>
          <TermId xmlns="http://schemas.microsoft.com/office/infopath/2007/PartnerControls">355751b2-6406-4ba2-8a81-0ca1b45d0070</TermId>
        </TermInfo>
        <TermInfo xmlns="http://schemas.microsoft.com/office/infopath/2007/PartnerControls">
          <TermName xmlns="http://schemas.microsoft.com/office/infopath/2007/PartnerControls">battlecards</TermName>
          <TermId xmlns="http://schemas.microsoft.com/office/infopath/2007/PartnerControls">65550b10-c206-427d-a606-092e07ba6228</TermId>
        </TermInfo>
        <TermInfo xmlns="http://schemas.microsoft.com/office/infopath/2007/PartnerControls">
          <TermName xmlns="http://schemas.microsoft.com/office/infopath/2007/PartnerControls">white papers</TermName>
          <TermId xmlns="http://schemas.microsoft.com/office/infopath/2007/PartnerControls">3379c833-0d2e-4b07-9a97-70052205a7c1</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Adam Levin</DisplayName>
        <AccountId>157</AccountId>
        <AccountType/>
      </UserInfo>
    </Owner>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ef109fd36bcf4bcd9dd945731030600b xmlns="230e9df3-be65-4c73-a93b-d1236ebd677e">
      <Terms xmlns="http://schemas.microsoft.com/office/infopath/2007/PartnerControls"/>
    </ef109fd36bcf4bcd9dd945731030600b>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https://microsoft.sharepoint.com/sites/Infopedia_G01KC/Media/Thumbnails/KC02-23-42563/Azure%20Search%20L300%20Deck.png</Url>
      <Description>https://microsoft.sharepoint.com/sites/Infopedia_G01KC/Media/Thumbnails/KC02-23-42563/Azure%20Search%20L300%20Deck.png</Description>
    </Thumbnail1>
    <i0d941ee1e744ffea7aeee9924c91cbb xmlns="230e9df3-be65-4c73-a93b-d1236ebd677e">
      <Terms xmlns="http://schemas.microsoft.com/office/infopath/2007/PartnerControls"/>
    </i0d941ee1e744ffea7aeee9924c91cbb>
    <PublishingExpirationDate xmlns="http://schemas.microsoft.com/sharepoint/v3" xsi:nil="true"/>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31</Value>
      <Value>29</Value>
      <Value>581</Value>
      <Value>263</Value>
      <Value>26</Value>
      <Value>127</Value>
      <Value>108</Value>
      <Value>5</Value>
      <Value>21</Value>
      <Value>20</Value>
      <Value>34</Value>
    </TaxCatchAll>
    <mb88723863e1404388ba3733387d48df xmlns="230e9df3-be65-4c73-a93b-d1236ebd677e">
      <Terms xmlns="http://schemas.microsoft.com/office/infopath/2007/PartnerControls"/>
    </mb88723863e1404388ba3733387d48df>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NoSQL</TermName>
          <TermId xmlns="http://schemas.microsoft.com/office/infopath/2007/PartnerControls">aed9d105-2790-46b5-8997-82ed3b0a7d49</TermId>
        </TermInfo>
      </Terms>
    </m6c7b4717b6346e6a075a59dd47eac69>
    <_dlc_DocId xmlns="230e9df3-be65-4c73-a93b-d1236ebd677e">G01KC-99682991-9735</_dlc_DocId>
    <_dlc_DocIdUrl xmlns="230e9df3-be65-4c73-a93b-d1236ebd677e">
      <Url>https://microsoft.sharepoint.com/sites/Infopedia_G01KC/_layouts/15/DocIdRedir.aspx?ID=G01KC-99682991-9735</Url>
      <Description>G01KC-99682991-9735</Description>
    </_dlc_DocIdUrl>
    <AverageRating xmlns="http://schemas.microsoft.com/sharepoint/v3" xsi:nil="true"/>
    <ApplyWorkflowRules xmlns="230E9DF3-BE65-4C73-A93B-D1236EBD677E">Yes</ApplyWorkflowRules>
    <PublishDate xmlns="230E9DF3-BE65-4C73-A93B-D1236EBD677E" xsi:nil="true"/>
    <Blog_x0020_Name xmlns="230e9df3-be65-4c73-a93b-d1236ebd677e" xsi:nil="true"/>
    <ContentID xmlns="230e9df3-be65-4c73-a93b-d1236ebd677e">KC02-23-66650</ContentID>
    <Coowner xmlns="230e9df3-be65-4c73-a93b-d1236ebd677e">
      <UserInfo>
        <DisplayName>i:0#.f|membership|meeryan@microsoft.com</DisplayName>
        <AccountId>37</AccountId>
        <AccountType/>
      </UserInfo>
      <UserInfo>
        <DisplayName>i:0#.f|membership|charllee@microsoft.com</DisplayName>
        <AccountId>99</AccountId>
        <AccountType/>
      </UserInfo>
      <UserInfo>
        <DisplayName>i:0#.f|membership|v-nahube@microsoft.com</DisplayName>
        <AccountId>38</AccountId>
        <AccountType/>
      </UserInfo>
    </Coowner>
    <RatingCount xmlns="http://schemas.microsoft.com/sharepoint/v3" xsi:nil="true"/>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GenericHTML1 xmlns="230e9df3-be65-4c73-a93b-d1236ebd677e" xsi:nil="true"/>
    <GenericText2 xmlns="230e9df3-be65-4c73-a93b-d1236ebd677e">G01KC-1-1562 KC02-23-42563</GenericText2>
    <Update_x0020_Parent_x0020_Child_x0020_Relation_x0028_1_x0029_0 xmlns="b3bc04a5-d503-43b1-b98c-a8cf663329d9">
      <Url xsi:nil="true"/>
      <Description xsi:nil="true"/>
    </Update_x0020_Parent_x0020_Child_x0020_Relation_x0028_1_x0029_0>
  </documentManagement>
</p:properties>
</file>

<file path=customXml/itemProps1.xml><?xml version="1.0" encoding="utf-8"?>
<ds:datastoreItem xmlns:ds="http://schemas.openxmlformats.org/officeDocument/2006/customXml" ds:itemID="{C7A1A23E-B88D-4E9E-BC26-8337E990C4D6}">
  <ds:schemaRefs>
    <ds:schemaRef ds:uri="Microsoft.SharePoint.Taxonomy.ContentTypeSync"/>
  </ds:schemaRefs>
</ds:datastoreItem>
</file>

<file path=customXml/itemProps2.xml><?xml version="1.0" encoding="utf-8"?>
<ds:datastoreItem xmlns:ds="http://schemas.openxmlformats.org/officeDocument/2006/customXml" ds:itemID="{E720DA46-C2CA-4E89-AB25-C35860F3755F}">
  <ds:schemaRefs>
    <ds:schemaRef ds:uri="http://schemas.microsoft.com/sharepoint/events"/>
  </ds:schemaRefs>
</ds:datastoreItem>
</file>

<file path=customXml/itemProps3.xml><?xml version="1.0" encoding="utf-8"?>
<ds:datastoreItem xmlns:ds="http://schemas.openxmlformats.org/officeDocument/2006/customXml" ds:itemID="{81ED2684-A97E-40A9-9EFE-C69BB25A32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A1225335-E56A-4084-AE1F-E0A1ED20B877}">
  <ds:schemaRefs>
    <ds:schemaRef ds:uri="http://schemas.microsoft.com/sharepoint/v3/contenttype/forms"/>
  </ds:schemaRefs>
</ds:datastoreItem>
</file>

<file path=customXml/itemProps5.xml><?xml version="1.0" encoding="utf-8"?>
<ds:datastoreItem xmlns:ds="http://schemas.openxmlformats.org/officeDocument/2006/customXml" ds:itemID="{6D263D3C-DD81-4137-AB2F-8D61843E08AD}">
  <ds:schemaRefs>
    <ds:schemaRef ds:uri="http://purl.org/dc/terms/"/>
    <ds:schemaRef ds:uri="230e9df3-be65-4c73-a93b-d1236ebd677e"/>
    <ds:schemaRef ds:uri="http://schemas.microsoft.com/office/2006/documentManagement/types"/>
    <ds:schemaRef ds:uri="http://schemas.microsoft.com/office/infopath/2007/PartnerControls"/>
    <ds:schemaRef ds:uri="http://purl.org/dc/elements/1.1/"/>
    <ds:schemaRef ds:uri="b3bc04a5-d503-43b1-b98c-a8cf663329d9"/>
    <ds:schemaRef ds:uri="http://purl.org/dc/dcmitype/"/>
    <ds:schemaRef ds:uri="http://schemas.microsoft.com/office/2006/metadata/properties"/>
    <ds:schemaRef ds:uri="http://schemas.microsoft.com/sharepoint/v3"/>
    <ds:schemaRef ds:uri="http://schemas.openxmlformats.org/package/2006/metadata/core-properties"/>
    <ds:schemaRef ds:uri="230E9DF3-BE65-4C73-A93B-D1236EBD677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4510</Words>
  <Application>Microsoft Office PowerPoint</Application>
  <PresentationFormat>Widescreen</PresentationFormat>
  <Paragraphs>715</Paragraphs>
  <Slides>49</Slides>
  <Notes>22</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49</vt:i4>
      </vt:variant>
    </vt:vector>
  </HeadingPairs>
  <TitlesOfParts>
    <vt:vector size="64" baseType="lpstr">
      <vt:lpstr>ＭＳ Ｐゴシック</vt:lpstr>
      <vt:lpstr>ＭＳ Ｐゴシック</vt:lpstr>
      <vt:lpstr>Arial</vt:lpstr>
      <vt:lpstr>Arial Unicode MS</vt:lpstr>
      <vt:lpstr>Calibri</vt:lpstr>
      <vt:lpstr>Calibri Light</vt:lpstr>
      <vt:lpstr>Consolas</vt:lpstr>
      <vt:lpstr>Segoe Pro</vt:lpstr>
      <vt:lpstr>Segoe Pro Light</vt:lpstr>
      <vt:lpstr>Segoe UI</vt:lpstr>
      <vt:lpstr>Segoe UI Light</vt:lpstr>
      <vt:lpstr>Wingdings</vt:lpstr>
      <vt:lpstr>STB Product Families 2013</vt:lpstr>
      <vt:lpstr>Custom Design</vt:lpstr>
      <vt:lpstr>WHITE TEMPLATE</vt:lpstr>
      <vt:lpstr>Microsoft Azure Search</vt:lpstr>
      <vt:lpstr>PowerPoint Presentation</vt:lpstr>
      <vt:lpstr>Why Search?</vt:lpstr>
      <vt:lpstr>Overview Video</vt:lpstr>
      <vt:lpstr>Search landscape</vt:lpstr>
      <vt:lpstr>Azure Search overview</vt:lpstr>
      <vt:lpstr>Where does search fit in at CarMax?</vt:lpstr>
      <vt:lpstr>Ecommerce and online retail</vt:lpstr>
      <vt:lpstr>User-generated content</vt:lpstr>
      <vt:lpstr>Line-of-business applications</vt:lpstr>
      <vt:lpstr>What does Azure Search cost?</vt:lpstr>
      <vt:lpstr>Scaling and price considerations</vt:lpstr>
      <vt:lpstr>PowerPoint Presentation</vt:lpstr>
      <vt:lpstr>What makes up Azure Search?</vt:lpstr>
      <vt:lpstr>Indexes</vt:lpstr>
      <vt:lpstr>Index Schemas are Made of Fields</vt:lpstr>
      <vt:lpstr>Indexers</vt:lpstr>
      <vt:lpstr>Queries</vt:lpstr>
      <vt:lpstr>Create an Index</vt:lpstr>
      <vt:lpstr>API: Create an index</vt:lpstr>
      <vt:lpstr>Field Types</vt:lpstr>
      <vt:lpstr>Field Attributes</vt:lpstr>
      <vt:lpstr>Caution:</vt:lpstr>
      <vt:lpstr>Create an Index</vt:lpstr>
      <vt:lpstr>Indexing Data</vt:lpstr>
      <vt:lpstr>Indexing data</vt:lpstr>
      <vt:lpstr>API: Batch to upload documents</vt:lpstr>
      <vt:lpstr>Indexing Actions</vt:lpstr>
      <vt:lpstr>Automatic Indexing from Data Sources</vt:lpstr>
      <vt:lpstr>Sending some data into Azure Search</vt:lpstr>
      <vt:lpstr>Searching</vt:lpstr>
      <vt:lpstr>Searching</vt:lpstr>
      <vt:lpstr>User search operators</vt:lpstr>
      <vt:lpstr>API: Search</vt:lpstr>
      <vt:lpstr>API: Count documents</vt:lpstr>
      <vt:lpstr>API: Search with facet results</vt:lpstr>
      <vt:lpstr>API: Search + Geo-spatial data</vt:lpstr>
      <vt:lpstr>Search in the Portal</vt:lpstr>
      <vt:lpstr>Search suggestions</vt:lpstr>
      <vt:lpstr>API: Suggestions</vt:lpstr>
      <vt:lpstr>Connecting ranking to app goals</vt:lpstr>
      <vt:lpstr>Scoring functions</vt:lpstr>
      <vt:lpstr>Index definition: Field weights</vt:lpstr>
      <vt:lpstr>Index definition: Scoring functions</vt:lpstr>
      <vt:lpstr>API: Search with scoring profiles</vt:lpstr>
      <vt:lpstr>Search Demo Web App</vt:lpstr>
      <vt:lpstr>Next Steps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Search L300 deck</dc:title>
  <dc:creator/>
  <cp:keywords/>
  <cp:lastModifiedBy/>
  <cp:revision>1</cp:revision>
  <dcterms:created xsi:type="dcterms:W3CDTF">2015-02-18T22:31:23Z</dcterms:created>
  <dcterms:modified xsi:type="dcterms:W3CDTF">2016-04-20T16:16:42Z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Audiences">
    <vt:lpwstr/>
  </property>
  <property fmtid="{D5CDD505-2E9C-101B-9397-08002B2CF9AE}" pid="4" name="Region">
    <vt:lpwstr/>
  </property>
  <property fmtid="{D5CDD505-2E9C-101B-9397-08002B2CF9AE}" pid="5" name="ActivitiesAndPrograms">
    <vt:lpwstr/>
  </property>
  <property fmtid="{D5CDD505-2E9C-101B-9397-08002B2CF9AE}" pid="6" name="Segments">
    <vt:lpwstr/>
  </property>
  <property fmtid="{D5CDD505-2E9C-101B-9397-08002B2CF9AE}" pid="7" name="Partners">
    <vt:lpwstr/>
  </property>
  <property fmtid="{D5CDD505-2E9C-101B-9397-08002B2CF9AE}" pid="8" name="Topics">
    <vt:lpwstr>29;#features|94b87768-f145-4764-adbd-fec700e47348;#581;#NoSQL|aed9d105-2790-46b5-8997-82ed3b0a7d49</vt:lpwstr>
  </property>
  <property fmtid="{D5CDD505-2E9C-101B-9397-08002B2CF9AE}" pid="9" name="Groups">
    <vt:lpwstr>31;#Microsoft Azure Marketing|0958c357-5252-473f-8b4e-42f27525a99d;#34;#SMSG Readiness|c6595b84-b463-470a-bb46-2a47364645be</vt:lpwstr>
  </property>
  <property fmtid="{D5CDD505-2E9C-101B-9397-08002B2CF9AE}" pid="10" name="Industries">
    <vt:lpwstr/>
  </property>
  <property fmtid="{D5CDD505-2E9C-101B-9397-08002B2CF9AE}" pid="11" name="Competitors">
    <vt:lpwstr/>
  </property>
  <property fmtid="{D5CDD505-2E9C-101B-9397-08002B2CF9AE}" pid="12" name="SMSGDomain">
    <vt:lpwstr>21;#Cloud and Enterprise|adc2fe87-c79a-4ded-a449-3f86b954069d;#20;#Microsoft Azure Domain|d600a391-d529-4311-892b-2c05c1ab2538</vt:lpwstr>
  </property>
  <property fmtid="{D5CDD505-2E9C-101B-9397-08002B2CF9AE}" pid="13" name="BusinessArchitecture">
    <vt:lpwstr/>
  </property>
  <property fmtid="{D5CDD505-2E9C-101B-9397-08002B2CF9AE}" pid="14" name="Products">
    <vt:lpwstr>26;#Microsoft Azure|669a3112-5edf-444b-a003-630063601f07</vt:lpwstr>
  </property>
  <property fmtid="{D5CDD505-2E9C-101B-9397-08002B2CF9AE}" pid="15" name="_dlc_policyId">
    <vt:lpwstr/>
  </property>
  <property fmtid="{D5CDD505-2E9C-101B-9397-08002B2CF9AE}" pid="16" name="ItemRetentionFormula">
    <vt:lpwstr/>
  </property>
  <property fmtid="{D5CDD505-2E9C-101B-9397-08002B2CF9AE}" pid="17" name="_dlc_DocIdItemGuid">
    <vt:lpwstr>2079af71-1665-4bcf-b6d1-adde4c3eb896</vt:lpwstr>
  </property>
  <property fmtid="{D5CDD505-2E9C-101B-9397-08002B2CF9AE}" pid="18" name="TaxKeyword">
    <vt:lpwstr/>
  </property>
  <property fmtid="{D5CDD505-2E9C-101B-9397-08002B2CF9AE}" pid="19" name="ItemType">
    <vt:lpwstr>108;#sales presentations|355751b2-6406-4ba2-8a81-0ca1b45d0070;#263;#battlecards|65550b10-c206-427d-a606-092e07ba6228;#127;#white papers|3379c833-0d2e-4b07-9a97-70052205a7c1</vt:lpwstr>
  </property>
  <property fmtid="{D5CDD505-2E9C-101B-9397-08002B2CF9AE}" pid="20" name="Confidentiality">
    <vt:lpwstr>5;#Microsoft confidential|461efa83-0283-486a-a8d5-943328f3693f</vt:lpwstr>
  </property>
  <property fmtid="{D5CDD505-2E9C-101B-9397-08002B2CF9AE}" pid="21" name="Roles">
    <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WorkflowChangePath">
    <vt:lpwstr>4c942473-d120-4286-a51a-b65ad3d92ffb,6;4c942473-d120-4286-a51a-b65ad3d92ffb,47;</vt:lpwstr>
  </property>
  <property fmtid="{D5CDD505-2E9C-101B-9397-08002B2CF9AE}" pid="26" name="p1cd454bacc149bfbcfd764edd279de7">
    <vt:lpwstr/>
  </property>
  <property fmtid="{D5CDD505-2E9C-101B-9397-08002B2CF9AE}" pid="27" name="bc28b5f076654a3b96073bbbebfeb8c9">
    <vt:lpwstr/>
  </property>
  <property fmtid="{D5CDD505-2E9C-101B-9397-08002B2CF9AE}" pid="28" name="j4d667fb28274e85b2214f6e751c8d1f">
    <vt:lpwstr/>
  </property>
  <property fmtid="{D5CDD505-2E9C-101B-9397-08002B2CF9AE}" pid="29" name="MSProducts">
    <vt:lpwstr/>
  </property>
  <property fmtid="{D5CDD505-2E9C-101B-9397-08002B2CF9AE}" pid="30" name="SMSGTags">
    <vt:lpwstr/>
  </property>
  <property fmtid="{D5CDD505-2E9C-101B-9397-08002B2CF9AE}" pid="31" name="j031aa32f4154c8c9a646efae715ebde">
    <vt:lpwstr/>
  </property>
  <property fmtid="{D5CDD505-2E9C-101B-9397-08002B2CF9AE}" pid="32" name="l311460e3fdf46688abc31ddb7bdc05a">
    <vt:lpwstr/>
  </property>
  <property fmtid="{D5CDD505-2E9C-101B-9397-08002B2CF9AE}" pid="33" name="la4444b61d19467597d63190b69ac227">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essageframeworktype">
    <vt:lpwstr/>
  </property>
  <property fmtid="{D5CDD505-2E9C-101B-9397-08002B2CF9AE}" pid="37" name="MSLanguage">
    <vt:lpwstr/>
  </property>
  <property fmtid="{D5CDD505-2E9C-101B-9397-08002B2CF9AE}" pid="38" name="cb7870d3641f4a52807a63577a9c1b08">
    <vt:lpwstr/>
  </property>
  <property fmtid="{D5CDD505-2E9C-101B-9397-08002B2CF9AE}" pid="39" name="LearningOrganization">
    <vt:lpwstr/>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ContentExtensions">
    <vt:lpwstr/>
  </property>
  <property fmtid="{D5CDD505-2E9C-101B-9397-08002B2CF9AE}" pid="44" name="ldac8aee9d1f469e8cd8c3f8d6a615f2">
    <vt:lpwstr/>
  </property>
  <property fmtid="{D5CDD505-2E9C-101B-9397-08002B2CF9AE}" pid="45" name="ga0c0bf70a6644469c61b3efa7025301">
    <vt:lpwstr/>
  </property>
  <property fmtid="{D5CDD505-2E9C-101B-9397-08002B2CF9AE}" pid="46" name="ExperienceContentType">
    <vt:lpwstr/>
  </property>
  <property fmtid="{D5CDD505-2E9C-101B-9397-08002B2CF9AE}" pid="47" name="of67e5d4b76f4a9db8769983fda9cec0">
    <vt:lpwstr/>
  </property>
  <property fmtid="{D5CDD505-2E9C-101B-9397-08002B2CF9AE}" pid="48" name="NewsType">
    <vt:lpwstr/>
  </property>
  <property fmtid="{D5CDD505-2E9C-101B-9397-08002B2CF9AE}" pid="49" name="j3562c58ee414e028925bc902cfc01a1">
    <vt:lpwstr/>
  </property>
  <property fmtid="{D5CDD505-2E9C-101B-9397-08002B2CF9AE}" pid="50" name="l6f004f21209409da86a713c0f24627d">
    <vt:lpwstr/>
  </property>
  <property fmtid="{D5CDD505-2E9C-101B-9397-08002B2CF9AE}" pid="51" name="e8080b0481964c759b2c36ae49591b31">
    <vt:lpwstr/>
  </property>
  <property fmtid="{D5CDD505-2E9C-101B-9397-08002B2CF9AE}" pid="52" name="NewsTopic">
    <vt:lpwstr/>
  </property>
  <property fmtid="{D5CDD505-2E9C-101B-9397-08002B2CF9AE}" pid="53" name="NewsSource">
    <vt:lpwstr/>
  </property>
  <property fmtid="{D5CDD505-2E9C-101B-9397-08002B2CF9AE}" pid="54" name="MSPhysicalGeography">
    <vt:lpwstr/>
  </property>
</Properties>
</file>